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62" r:id="rId2"/>
    <p:sldId id="263" r:id="rId3"/>
    <p:sldId id="260" r:id="rId4"/>
    <p:sldId id="273" r:id="rId5"/>
    <p:sldId id="264" r:id="rId6"/>
    <p:sldId id="265" r:id="rId7"/>
    <p:sldId id="266" r:id="rId8"/>
    <p:sldId id="274" r:id="rId9"/>
    <p:sldId id="267" r:id="rId10"/>
    <p:sldId id="275" r:id="rId11"/>
    <p:sldId id="269" r:id="rId12"/>
    <p:sldId id="276" r:id="rId13"/>
    <p:sldId id="278" r:id="rId14"/>
    <p:sldId id="277" r:id="rId15"/>
    <p:sldId id="281" r:id="rId16"/>
    <p:sldId id="282" r:id="rId17"/>
    <p:sldId id="279" r:id="rId18"/>
    <p:sldId id="283" r:id="rId19"/>
    <p:sldId id="280" r:id="rId20"/>
    <p:sldId id="284" r:id="rId21"/>
    <p:sldId id="285" r:id="rId22"/>
    <p:sldId id="286" r:id="rId23"/>
    <p:sldId id="287" r:id="rId24"/>
    <p:sldId id="271" r:id="rId25"/>
    <p:sldId id="261" r:id="rId26"/>
    <p:sldId id="288" r:id="rId2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5D7493"/>
    <a:srgbClr val="2D3440"/>
    <a:srgbClr val="8C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35"/>
    <p:restoredTop sz="96197"/>
  </p:normalViewPr>
  <p:slideViewPr>
    <p:cSldViewPr snapToGrid="0" snapToObjects="1">
      <p:cViewPr varScale="1">
        <p:scale>
          <a:sx n="74" d="100"/>
          <a:sy n="74" d="100"/>
        </p:scale>
        <p:origin x="17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05/09/2021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Dynamic Arrays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Introduction to Amortized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3 / Lecture 2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1683-F517-084E-8684-623CCB37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vs. Average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BF526-0989-A84D-B660-247E28DF7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Average Case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B9F0C7-1C23-D543-9947-EC9469C41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One operations</a:t>
            </a:r>
          </a:p>
          <a:p>
            <a:r>
              <a:rPr lang="en-NO" dirty="0"/>
              <a:t>Many possible inputs</a:t>
            </a:r>
          </a:p>
          <a:p>
            <a:r>
              <a:rPr lang="en-NO" dirty="0"/>
              <a:t>Probabilistic assumption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22C31E-3682-8E45-8AB8-1EC603E72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O" dirty="0"/>
              <a:t>Amortized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1F9528-8D79-E64A-98CE-8DFA4AAB3F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O" dirty="0"/>
              <a:t>Many operations</a:t>
            </a:r>
          </a:p>
          <a:p>
            <a:r>
              <a:rPr lang="en-NO" dirty="0"/>
              <a:t>One data structure</a:t>
            </a:r>
          </a:p>
          <a:p>
            <a:r>
              <a:rPr lang="en-NO" dirty="0"/>
              <a:t>Often, for “house cleaning” in the data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11C2E-3677-884E-B88C-4A4897A7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9007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C23C-916E-DA4A-AE0D-4D039525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774"/>
            <a:ext cx="4090261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The Aggregate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D2C8-5FE6-ED4D-9BDF-28BB8964F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8350" cy="4351338"/>
          </a:xfrm>
        </p:spPr>
        <p:txBody>
          <a:bodyPr/>
          <a:lstStyle/>
          <a:p>
            <a:endParaRPr lang="en-NO"/>
          </a:p>
          <a:p>
            <a:endParaRPr lang="en-NO"/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CA11F-DFD0-F248-94C6-58E7E381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pic>
        <p:nvPicPr>
          <p:cNvPr id="43" name="Picture 42" descr="A picture containing music&#10;&#10;Description automatically generated">
            <a:extLst>
              <a:ext uri="{FF2B5EF4-FFF2-40B4-BE49-F238E27FC236}">
                <a16:creationId xmlns:a16="http://schemas.microsoft.com/office/drawing/2014/main" id="{896E8197-1A3F-B047-B6DB-980168DE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88" y="0"/>
            <a:ext cx="6858000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548B967-E672-BB47-BF74-8D4612D4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2" y="3110118"/>
            <a:ext cx="4588789" cy="6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4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D0EF-5A94-F348-BFB4-7FC3202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Aggregate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D794C-67E5-6D43-84BF-9F26BBF1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FA3B6-DFC9-D345-B994-673688C4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2" y="477801"/>
            <a:ext cx="3706336" cy="590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D9928-8D6D-394A-91F0-1C3ECCBB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76" y="3155304"/>
            <a:ext cx="4203485" cy="1022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33403-B9DD-AA40-8335-B776B636D79E}"/>
              </a:ext>
            </a:extLst>
          </p:cNvPr>
          <p:cNvSpPr txBox="1"/>
          <p:nvPr/>
        </p:nvSpPr>
        <p:spPr>
          <a:xfrm>
            <a:off x="838200" y="2490472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An efficiency model:</a:t>
            </a:r>
          </a:p>
        </p:txBody>
      </p:sp>
    </p:spTree>
    <p:extLst>
      <p:ext uri="{BB962C8B-B14F-4D97-AF65-F5344CB8AC3E}">
        <p14:creationId xmlns:p14="http://schemas.microsoft.com/office/powerpoint/2010/main" val="1629675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1427-7DC0-354B-8BF4-312D0212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5181600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The Banker’s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897-9FC8-C745-8317-7E90DFD970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We sell our algorithms as a service</a:t>
            </a:r>
          </a:p>
          <a:p>
            <a:r>
              <a:rPr lang="en-NO" dirty="0"/>
              <a:t>We pay for the CPU &amp; Memory we use</a:t>
            </a:r>
          </a:p>
          <a:p>
            <a:pPr lvl="1"/>
            <a:r>
              <a:rPr lang="en-GB" dirty="0"/>
              <a:t>S</a:t>
            </a:r>
            <a:r>
              <a:rPr lang="en-NO" dirty="0"/>
              <a:t>ome operation are more expensive than other</a:t>
            </a:r>
          </a:p>
          <a:p>
            <a:r>
              <a:rPr lang="en-NO" dirty="0"/>
              <a:t>How much shall we charge to make a living?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08ED0-4B02-E24E-855D-8AF1E99C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  <p:pic>
        <p:nvPicPr>
          <p:cNvPr id="7" name="Picture 6" descr="Different sizes of piggybanks in pastel colours">
            <a:extLst>
              <a:ext uri="{FF2B5EF4-FFF2-40B4-BE49-F238E27FC236}">
                <a16:creationId xmlns:a16="http://schemas.microsoft.com/office/drawing/2014/main" id="{2F7A169E-018C-FF40-BB11-07F7A9FE5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3" r="14814"/>
          <a:stretch/>
        </p:blipFill>
        <p:spPr>
          <a:xfrm>
            <a:off x="6384758" y="0"/>
            <a:ext cx="58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4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CB52-48E5-7C40-9AA4-425C77CC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Banker’s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48347-03CB-7441-9C99-CE4447EB9E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Devise a “gain” for each operation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Show that the balance never gets negative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</a:t>
            </a:r>
            <a:r>
              <a:rPr lang="en-NO" dirty="0"/>
              <a:t>our gain is your upper bound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0A50C-28A8-2E40-8886-D5DAD9B5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DD335-C1D5-9D42-B2D7-CD529A1D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079598"/>
            <a:ext cx="7366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FE07-060F-6F45-BE1F-A8C96BA5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Adding k new buckets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CA145-8F8E-5D43-BD31-95167D2F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0E2FD-E25E-5F48-93B0-2C3FE2A74A7A}"/>
              </a:ext>
            </a:extLst>
          </p:cNvPr>
          <p:cNvSpPr txBox="1">
            <a:spLocks/>
          </p:cNvSpPr>
          <p:nvPr/>
        </p:nvSpPr>
        <p:spPr>
          <a:xfrm>
            <a:off x="1021645" y="1860884"/>
            <a:ext cx="10159702" cy="420733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40" tIns="90000" rIns="91440" bIns="9000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dynamic_push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3"/>
                </a:solidFill>
                <a:highlight>
                  <a:srgbClr val="4C5669"/>
                </a:highlight>
                <a:latin typeface="Share Tech Mono" panose="020B0509050000020004" pitchFamily="49" charset="77"/>
              </a:rPr>
              <a:t>     array-&gt;capacity +=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malloc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sizeof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for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index=0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index&lt;array-&gt;length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index++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   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free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 </a:t>
            </a:r>
            <a:r>
              <a:rPr lang="en-GB" dirty="0">
                <a:solidFill>
                  <a:schemeClr val="bg1"/>
                </a:solidFill>
                <a:latin typeface="Share Tech Mono" panose="020B0509050000020004" pitchFamily="49" charset="77"/>
              </a:rPr>
              <a:t>// </a:t>
            </a:r>
            <a:r>
              <a:rPr lang="en-GB" dirty="0" err="1">
                <a:solidFill>
                  <a:schemeClr val="bg1"/>
                </a:solidFill>
                <a:latin typeface="Share Tech Mono" panose="020B0509050000020004" pitchFamily="49" charset="77"/>
              </a:rPr>
              <a:t>Prout</a:t>
            </a:r>
            <a:endParaRPr lang="en-GB" dirty="0">
              <a:solidFill>
                <a:schemeClr val="bg1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2775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0837-5B05-F746-98EA-1B7437C2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it Cost?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E3091-343E-D54D-835C-434F11BD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AF9BD-5BE5-724F-BEA5-E4DAEE1E3BEE}"/>
              </a:ext>
            </a:extLst>
          </p:cNvPr>
          <p:cNvSpPr/>
          <p:nvPr/>
        </p:nvSpPr>
        <p:spPr>
          <a:xfrm>
            <a:off x="176780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141A44-2D54-E040-9AD3-16E24C2A0475}"/>
              </a:ext>
            </a:extLst>
          </p:cNvPr>
          <p:cNvSpPr/>
          <p:nvPr/>
        </p:nvSpPr>
        <p:spPr>
          <a:xfrm>
            <a:off x="223507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7DC4D2-64A2-034E-B2E6-DF370E96CEB3}"/>
              </a:ext>
            </a:extLst>
          </p:cNvPr>
          <p:cNvSpPr/>
          <p:nvPr/>
        </p:nvSpPr>
        <p:spPr>
          <a:xfrm>
            <a:off x="269743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58D75B-1873-0B4D-8B8F-B14C89D33EE7}"/>
              </a:ext>
            </a:extLst>
          </p:cNvPr>
          <p:cNvSpPr/>
          <p:nvPr/>
        </p:nvSpPr>
        <p:spPr>
          <a:xfrm>
            <a:off x="315978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7FE640-E418-5A4F-8705-90FCE0A10B8B}"/>
              </a:ext>
            </a:extLst>
          </p:cNvPr>
          <p:cNvSpPr/>
          <p:nvPr/>
        </p:nvSpPr>
        <p:spPr>
          <a:xfrm>
            <a:off x="3622143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2E92A-A632-274E-8D92-01AE3627E2AE}"/>
              </a:ext>
            </a:extLst>
          </p:cNvPr>
          <p:cNvSpPr/>
          <p:nvPr/>
        </p:nvSpPr>
        <p:spPr>
          <a:xfrm>
            <a:off x="4104340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A5F40-3388-5A40-9550-AE4C76A5BFAE}"/>
              </a:ext>
            </a:extLst>
          </p:cNvPr>
          <p:cNvSpPr/>
          <p:nvPr/>
        </p:nvSpPr>
        <p:spPr>
          <a:xfrm>
            <a:off x="4566696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A55ED-9D4E-374C-9BE9-D3C04123A53E}"/>
              </a:ext>
            </a:extLst>
          </p:cNvPr>
          <p:cNvSpPr/>
          <p:nvPr/>
        </p:nvSpPr>
        <p:spPr>
          <a:xfrm>
            <a:off x="5029051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5DE5-8D67-A646-881C-16DAC2961583}"/>
              </a:ext>
            </a:extLst>
          </p:cNvPr>
          <p:cNvSpPr/>
          <p:nvPr/>
        </p:nvSpPr>
        <p:spPr>
          <a:xfrm>
            <a:off x="5491406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FD701-B21A-C346-BC77-C50EBC65487B}"/>
              </a:ext>
            </a:extLst>
          </p:cNvPr>
          <p:cNvSpPr/>
          <p:nvPr/>
        </p:nvSpPr>
        <p:spPr>
          <a:xfrm>
            <a:off x="595376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DA694D-E78C-E446-B394-BB8A880BFF28}"/>
              </a:ext>
            </a:extLst>
          </p:cNvPr>
          <p:cNvSpPr/>
          <p:nvPr/>
        </p:nvSpPr>
        <p:spPr>
          <a:xfrm>
            <a:off x="641611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4B21F-9873-1749-8943-7AEEE50C9C2F}"/>
              </a:ext>
            </a:extLst>
          </p:cNvPr>
          <p:cNvSpPr/>
          <p:nvPr/>
        </p:nvSpPr>
        <p:spPr>
          <a:xfrm>
            <a:off x="687847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8396B6-B80F-074A-A690-5B476F915D0F}"/>
              </a:ext>
            </a:extLst>
          </p:cNvPr>
          <p:cNvSpPr/>
          <p:nvPr/>
        </p:nvSpPr>
        <p:spPr>
          <a:xfrm>
            <a:off x="734082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7815A-556C-7344-B003-FD52FE26F6F3}"/>
              </a:ext>
            </a:extLst>
          </p:cNvPr>
          <p:cNvSpPr/>
          <p:nvPr/>
        </p:nvSpPr>
        <p:spPr>
          <a:xfrm>
            <a:off x="7803183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B16698-27C4-4344-B12A-D50931A60EE7}"/>
              </a:ext>
            </a:extLst>
          </p:cNvPr>
          <p:cNvSpPr/>
          <p:nvPr/>
        </p:nvSpPr>
        <p:spPr>
          <a:xfrm>
            <a:off x="826553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A53305-B3A8-D045-90D1-8DB6C58E8593}"/>
              </a:ext>
            </a:extLst>
          </p:cNvPr>
          <p:cNvSpPr/>
          <p:nvPr/>
        </p:nvSpPr>
        <p:spPr>
          <a:xfrm>
            <a:off x="4104340" y="5352388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69274-694B-A74D-97F2-C2C3BA46D653}"/>
              </a:ext>
            </a:extLst>
          </p:cNvPr>
          <p:cNvSpPr/>
          <p:nvPr/>
        </p:nvSpPr>
        <p:spPr>
          <a:xfrm>
            <a:off x="4104340" y="506124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2D0D08-AFF4-1148-B631-05DF3E7F3BE6}"/>
              </a:ext>
            </a:extLst>
          </p:cNvPr>
          <p:cNvSpPr/>
          <p:nvPr/>
        </p:nvSpPr>
        <p:spPr>
          <a:xfrm>
            <a:off x="4104340" y="477010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BCBFF-BCE2-E04C-9C3E-9404D94F168D}"/>
              </a:ext>
            </a:extLst>
          </p:cNvPr>
          <p:cNvSpPr/>
          <p:nvPr/>
        </p:nvSpPr>
        <p:spPr>
          <a:xfrm>
            <a:off x="4104340" y="4478963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62E9A0-3C95-6B44-A6FF-7F26104A7DA5}"/>
              </a:ext>
            </a:extLst>
          </p:cNvPr>
          <p:cNvSpPr/>
          <p:nvPr/>
        </p:nvSpPr>
        <p:spPr>
          <a:xfrm>
            <a:off x="4104340" y="418782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7CE38E-BC12-EE49-BC91-F560A6390162}"/>
              </a:ext>
            </a:extLst>
          </p:cNvPr>
          <p:cNvSpPr/>
          <p:nvPr/>
        </p:nvSpPr>
        <p:spPr>
          <a:xfrm>
            <a:off x="4104340" y="391026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232A3E-5A7B-044A-9901-663F7F30F9C0}"/>
              </a:ext>
            </a:extLst>
          </p:cNvPr>
          <p:cNvSpPr/>
          <p:nvPr/>
        </p:nvSpPr>
        <p:spPr>
          <a:xfrm>
            <a:off x="6414479" y="5352388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A59F47-D8B1-1042-B37A-67E776B3739F}"/>
              </a:ext>
            </a:extLst>
          </p:cNvPr>
          <p:cNvSpPr/>
          <p:nvPr/>
        </p:nvSpPr>
        <p:spPr>
          <a:xfrm>
            <a:off x="6413895" y="5075801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2527BB-C0C7-6743-AA87-B5CA247DEB69}"/>
              </a:ext>
            </a:extLst>
          </p:cNvPr>
          <p:cNvSpPr/>
          <p:nvPr/>
        </p:nvSpPr>
        <p:spPr>
          <a:xfrm>
            <a:off x="6413895" y="478466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B1639C-76C1-534B-BFF4-2E40426F576C}"/>
              </a:ext>
            </a:extLst>
          </p:cNvPr>
          <p:cNvSpPr/>
          <p:nvPr/>
        </p:nvSpPr>
        <p:spPr>
          <a:xfrm>
            <a:off x="6413895" y="449351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DD692D-1035-1345-B09C-81F0D35C05C9}"/>
              </a:ext>
            </a:extLst>
          </p:cNvPr>
          <p:cNvSpPr/>
          <p:nvPr/>
        </p:nvSpPr>
        <p:spPr>
          <a:xfrm>
            <a:off x="6413895" y="420237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447C46-D1B3-6346-8222-5EDD975A4DAE}"/>
              </a:ext>
            </a:extLst>
          </p:cNvPr>
          <p:cNvSpPr/>
          <p:nvPr/>
        </p:nvSpPr>
        <p:spPr>
          <a:xfrm>
            <a:off x="6413895" y="392482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E3F953-5C50-5042-A243-09117E5E85F1}"/>
              </a:ext>
            </a:extLst>
          </p:cNvPr>
          <p:cNvSpPr/>
          <p:nvPr/>
        </p:nvSpPr>
        <p:spPr>
          <a:xfrm>
            <a:off x="6413895" y="364774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55E7F0-F7B6-5547-943A-D39189E14B4C}"/>
              </a:ext>
            </a:extLst>
          </p:cNvPr>
          <p:cNvSpPr/>
          <p:nvPr/>
        </p:nvSpPr>
        <p:spPr>
          <a:xfrm>
            <a:off x="6413895" y="335660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D911C0-E8A2-754D-B4C4-02A3EDA9864C}"/>
              </a:ext>
            </a:extLst>
          </p:cNvPr>
          <p:cNvSpPr/>
          <p:nvPr/>
        </p:nvSpPr>
        <p:spPr>
          <a:xfrm>
            <a:off x="6413895" y="306546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307A46-A740-2C40-BA92-C969F705498D}"/>
              </a:ext>
            </a:extLst>
          </p:cNvPr>
          <p:cNvSpPr/>
          <p:nvPr/>
        </p:nvSpPr>
        <p:spPr>
          <a:xfrm>
            <a:off x="6413895" y="277432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393D-2101-9842-8F86-58DAF2943C66}"/>
              </a:ext>
            </a:extLst>
          </p:cNvPr>
          <p:cNvSpPr/>
          <p:nvPr/>
        </p:nvSpPr>
        <p:spPr>
          <a:xfrm>
            <a:off x="6413895" y="249676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4AC7A7-79AC-B84E-AF6E-920D928AD459}"/>
              </a:ext>
            </a:extLst>
          </p:cNvPr>
          <p:cNvCxnSpPr>
            <a:cxnSpLocks/>
          </p:cNvCxnSpPr>
          <p:nvPr/>
        </p:nvCxnSpPr>
        <p:spPr>
          <a:xfrm>
            <a:off x="1615957" y="6032428"/>
            <a:ext cx="6971047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AAD4F6-4AB7-9B43-B7E0-C230ABE6D8CD}"/>
              </a:ext>
            </a:extLst>
          </p:cNvPr>
          <p:cNvCxnSpPr>
            <a:cxnSpLocks/>
          </p:cNvCxnSpPr>
          <p:nvPr/>
        </p:nvCxnSpPr>
        <p:spPr>
          <a:xfrm flipH="1" flipV="1">
            <a:off x="1606007" y="2164000"/>
            <a:ext cx="9950" cy="385293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62BB793-F85C-7948-AEF7-04F3830D4665}"/>
              </a:ext>
            </a:extLst>
          </p:cNvPr>
          <p:cNvSpPr txBox="1"/>
          <p:nvPr/>
        </p:nvSpPr>
        <p:spPr>
          <a:xfrm>
            <a:off x="838200" y="223307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time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36D450-85BB-6442-A65F-9B82CE51A014}"/>
              </a:ext>
            </a:extLst>
          </p:cNvPr>
          <p:cNvSpPr/>
          <p:nvPr/>
        </p:nvSpPr>
        <p:spPr>
          <a:xfrm>
            <a:off x="2854281" y="2558094"/>
            <a:ext cx="155956" cy="14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774A50-A71E-DD42-8FD3-83176636FE9B}"/>
              </a:ext>
            </a:extLst>
          </p:cNvPr>
          <p:cNvSpPr txBox="1"/>
          <p:nvPr/>
        </p:nvSpPr>
        <p:spPr>
          <a:xfrm>
            <a:off x="1876128" y="247699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0D7EDD-F160-1241-8D5B-5DD1E531111B}"/>
              </a:ext>
            </a:extLst>
          </p:cNvPr>
          <p:cNvSpPr/>
          <p:nvPr/>
        </p:nvSpPr>
        <p:spPr>
          <a:xfrm>
            <a:off x="2851242" y="2838791"/>
            <a:ext cx="155956" cy="145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6145B3-A43E-4A40-BD59-B7F61337E96A}"/>
              </a:ext>
            </a:extLst>
          </p:cNvPr>
          <p:cNvSpPr txBox="1"/>
          <p:nvPr/>
        </p:nvSpPr>
        <p:spPr>
          <a:xfrm>
            <a:off x="1774692" y="2757688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allocation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C6542D-5036-A34C-A7EB-BE6CF333E50E}"/>
              </a:ext>
            </a:extLst>
          </p:cNvPr>
          <p:cNvSpPr/>
          <p:nvPr/>
        </p:nvSpPr>
        <p:spPr>
          <a:xfrm>
            <a:off x="2854281" y="2280977"/>
            <a:ext cx="155956" cy="14557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717D13-02AE-9646-A40D-9B402BFB4244}"/>
              </a:ext>
            </a:extLst>
          </p:cNvPr>
          <p:cNvSpPr txBox="1"/>
          <p:nvPr/>
        </p:nvSpPr>
        <p:spPr>
          <a:xfrm>
            <a:off x="2236804" y="219987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copy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00723-11F9-CE47-BC02-45781822C4DB}"/>
              </a:ext>
            </a:extLst>
          </p:cNvPr>
          <p:cNvSpPr txBox="1"/>
          <p:nvPr/>
        </p:nvSpPr>
        <p:spPr>
          <a:xfrm>
            <a:off x="1796794" y="6032426"/>
            <a:ext cx="24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0F3C1C-6354-D449-AAA7-7CC7982F0753}"/>
              </a:ext>
            </a:extLst>
          </p:cNvPr>
          <p:cNvSpPr txBox="1"/>
          <p:nvPr/>
        </p:nvSpPr>
        <p:spPr>
          <a:xfrm>
            <a:off x="3624646" y="603242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E89859-4A76-5E46-B589-9BB749B26443}"/>
              </a:ext>
            </a:extLst>
          </p:cNvPr>
          <p:cNvSpPr txBox="1"/>
          <p:nvPr/>
        </p:nvSpPr>
        <p:spPr>
          <a:xfrm>
            <a:off x="5812873" y="6032428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C9D9AB-3DE3-6D4E-B73C-0E54B5C43286}"/>
              </a:ext>
            </a:extLst>
          </p:cNvPr>
          <p:cNvSpPr txBox="1"/>
          <p:nvPr/>
        </p:nvSpPr>
        <p:spPr>
          <a:xfrm>
            <a:off x="8137345" y="6032426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127E-CB88-4149-944D-99C7C1008130}"/>
              </a:ext>
            </a:extLst>
          </p:cNvPr>
          <p:cNvSpPr txBox="1"/>
          <p:nvPr/>
        </p:nvSpPr>
        <p:spPr>
          <a:xfrm>
            <a:off x="4593737" y="63282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2950D2-9DD3-3842-A180-55EF5B43DB37}"/>
              </a:ext>
            </a:extLst>
          </p:cNvPr>
          <p:cNvCxnSpPr/>
          <p:nvPr/>
        </p:nvCxnSpPr>
        <p:spPr>
          <a:xfrm>
            <a:off x="4132387" y="3734836"/>
            <a:ext cx="21407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F5D292-9C7E-9049-A281-90446828D450}"/>
                  </a:ext>
                </a:extLst>
              </p:cNvPr>
              <p:cNvSpPr txBox="1"/>
              <p:nvPr/>
            </p:nvSpPr>
            <p:spPr>
              <a:xfrm>
                <a:off x="4601528" y="3360886"/>
                <a:ext cx="1299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NO" sz="1400" dirty="0">
                    <a:latin typeface="Montserrat" pitchFamily="2" charset="77"/>
                  </a:rPr>
                  <a:t>: expansion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F5D292-9C7E-9049-A281-90446828D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528" y="3360886"/>
                <a:ext cx="1299202" cy="307777"/>
              </a:xfrm>
              <a:prstGeom prst="rect">
                <a:avLst/>
              </a:prstGeom>
              <a:blipFill>
                <a:blip r:embed="rId2"/>
                <a:stretch>
                  <a:fillRect t="-4000" r="-971" b="-16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6E0DF276-BC04-564C-936B-5BBE6E60A1BB}"/>
              </a:ext>
            </a:extLst>
          </p:cNvPr>
          <p:cNvSpPr/>
          <p:nvPr/>
        </p:nvSpPr>
        <p:spPr>
          <a:xfrm>
            <a:off x="1767808" y="5363056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67C1E5-8FD1-5244-B297-8239FDC3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698" y="3264408"/>
            <a:ext cx="4180638" cy="9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3524352-87C1-0245-848B-C43EBC6C6D1A}"/>
              </a:ext>
            </a:extLst>
          </p:cNvPr>
          <p:cNvGrpSpPr/>
          <p:nvPr/>
        </p:nvGrpSpPr>
        <p:grpSpPr>
          <a:xfrm>
            <a:off x="4102702" y="3914473"/>
            <a:ext cx="321466" cy="2024406"/>
            <a:chOff x="5018877" y="2157002"/>
            <a:chExt cx="321466" cy="2024406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DA95C0DE-7D92-9E40-A05A-FEAB81EA37E8}"/>
                </a:ext>
              </a:extLst>
            </p:cNvPr>
            <p:cNvSpPr/>
            <p:nvPr/>
          </p:nvSpPr>
          <p:spPr>
            <a:xfrm>
              <a:off x="5018877" y="389026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9DAFBFCB-302B-5548-B353-529AF9F5F4F4}"/>
                </a:ext>
              </a:extLst>
            </p:cNvPr>
            <p:cNvSpPr/>
            <p:nvPr/>
          </p:nvSpPr>
          <p:spPr>
            <a:xfrm>
              <a:off x="5018877" y="3599125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5DFE82-A390-0A45-BCF3-C3B06CFA7242}"/>
                </a:ext>
              </a:extLst>
            </p:cNvPr>
            <p:cNvSpPr/>
            <p:nvPr/>
          </p:nvSpPr>
          <p:spPr>
            <a:xfrm>
              <a:off x="5018877" y="3307983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4570E62-564C-3348-99CB-BE788D8F5F6D}"/>
                </a:ext>
              </a:extLst>
            </p:cNvPr>
            <p:cNvSpPr/>
            <p:nvPr/>
          </p:nvSpPr>
          <p:spPr>
            <a:xfrm>
              <a:off x="5018877" y="3016842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E0E30439-7FE5-1740-B30B-E5770D2CEB44}"/>
                </a:ext>
              </a:extLst>
            </p:cNvPr>
            <p:cNvSpPr/>
            <p:nvPr/>
          </p:nvSpPr>
          <p:spPr>
            <a:xfrm>
              <a:off x="5018877" y="2725700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4BD7048-0E3B-E041-864A-70D5271229B5}"/>
                </a:ext>
              </a:extLst>
            </p:cNvPr>
            <p:cNvSpPr/>
            <p:nvPr/>
          </p:nvSpPr>
          <p:spPr>
            <a:xfrm>
              <a:off x="5018877" y="243455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392E467-B490-0D45-AE1E-7EFEB146C9EC}"/>
                </a:ext>
              </a:extLst>
            </p:cNvPr>
            <p:cNvSpPr/>
            <p:nvPr/>
          </p:nvSpPr>
          <p:spPr>
            <a:xfrm>
              <a:off x="5018877" y="2157002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A04587F-6C9F-504B-970B-ADDFA76A37C4}"/>
              </a:ext>
            </a:extLst>
          </p:cNvPr>
          <p:cNvGrpSpPr/>
          <p:nvPr/>
        </p:nvGrpSpPr>
        <p:grpSpPr>
          <a:xfrm>
            <a:off x="6412257" y="2476991"/>
            <a:ext cx="323688" cy="3437904"/>
            <a:chOff x="5179610" y="879606"/>
            <a:chExt cx="323688" cy="343790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A8E4157-BAFC-574B-B97B-BF0DE8AA214D}"/>
                </a:ext>
              </a:extLst>
            </p:cNvPr>
            <p:cNvSpPr/>
            <p:nvPr/>
          </p:nvSpPr>
          <p:spPr>
            <a:xfrm>
              <a:off x="5181832" y="4026368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70537AD-A0AC-7D42-8AF3-87A615705364}"/>
                </a:ext>
              </a:extLst>
            </p:cNvPr>
            <p:cNvSpPr/>
            <p:nvPr/>
          </p:nvSpPr>
          <p:spPr>
            <a:xfrm>
              <a:off x="5180194" y="373522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D894733-6174-AD47-93D6-785192AB42F5}"/>
                </a:ext>
              </a:extLst>
            </p:cNvPr>
            <p:cNvSpPr/>
            <p:nvPr/>
          </p:nvSpPr>
          <p:spPr>
            <a:xfrm>
              <a:off x="5179610" y="3458640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71BA173F-9080-434C-9B6F-129C542CC896}"/>
                </a:ext>
              </a:extLst>
            </p:cNvPr>
            <p:cNvSpPr/>
            <p:nvPr/>
          </p:nvSpPr>
          <p:spPr>
            <a:xfrm>
              <a:off x="5179610" y="316749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DE779A6D-0577-6F47-8F16-E9DEAF33F0D5}"/>
                </a:ext>
              </a:extLst>
            </p:cNvPr>
            <p:cNvSpPr/>
            <p:nvPr/>
          </p:nvSpPr>
          <p:spPr>
            <a:xfrm>
              <a:off x="5179610" y="287635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6CCD064-A84B-B94A-A5CA-A8A3BA70DE20}"/>
                </a:ext>
              </a:extLst>
            </p:cNvPr>
            <p:cNvSpPr/>
            <p:nvPr/>
          </p:nvSpPr>
          <p:spPr>
            <a:xfrm>
              <a:off x="5179610" y="2585215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E413ED24-FC7F-B544-8096-8BD30A0DFD10}"/>
                </a:ext>
              </a:extLst>
            </p:cNvPr>
            <p:cNvSpPr/>
            <p:nvPr/>
          </p:nvSpPr>
          <p:spPr>
            <a:xfrm>
              <a:off x="5179610" y="230765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4BA1A79-CB1B-4441-B920-7A520A0472F0}"/>
                </a:ext>
              </a:extLst>
            </p:cNvPr>
            <p:cNvSpPr/>
            <p:nvPr/>
          </p:nvSpPr>
          <p:spPr>
            <a:xfrm>
              <a:off x="5179610" y="203058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61F8F50-28E8-F047-9128-08FCA52167CE}"/>
                </a:ext>
              </a:extLst>
            </p:cNvPr>
            <p:cNvSpPr/>
            <p:nvPr/>
          </p:nvSpPr>
          <p:spPr>
            <a:xfrm>
              <a:off x="5179610" y="173944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6AED494-6548-8F4C-96F4-ED9C37D0AC7C}"/>
                </a:ext>
              </a:extLst>
            </p:cNvPr>
            <p:cNvSpPr/>
            <p:nvPr/>
          </p:nvSpPr>
          <p:spPr>
            <a:xfrm>
              <a:off x="5179610" y="1448304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2B638D9-8BA1-7049-B23E-89A593B48A5F}"/>
                </a:ext>
              </a:extLst>
            </p:cNvPr>
            <p:cNvSpPr/>
            <p:nvPr/>
          </p:nvSpPr>
          <p:spPr>
            <a:xfrm>
              <a:off x="5179610" y="1157163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9A773B81-7416-2E4B-B29C-E482DFBE2465}"/>
                </a:ext>
              </a:extLst>
            </p:cNvPr>
            <p:cNvSpPr/>
            <p:nvPr/>
          </p:nvSpPr>
          <p:spPr>
            <a:xfrm>
              <a:off x="5179610" y="87960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56B309-FDBE-1946-BA74-AFF83553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Should we Charge?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CD537-A150-6743-8447-23047570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139E2DC-69B7-5B43-945F-8C7EA5FB12CB}"/>
              </a:ext>
            </a:extLst>
          </p:cNvPr>
          <p:cNvSpPr/>
          <p:nvPr/>
        </p:nvSpPr>
        <p:spPr>
          <a:xfrm>
            <a:off x="1779694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BAD2285-D299-304D-91AC-7092FBD21072}"/>
              </a:ext>
            </a:extLst>
          </p:cNvPr>
          <p:cNvCxnSpPr>
            <a:cxnSpLocks/>
          </p:cNvCxnSpPr>
          <p:nvPr/>
        </p:nvCxnSpPr>
        <p:spPr>
          <a:xfrm>
            <a:off x="1615957" y="6032428"/>
            <a:ext cx="6971047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5673D61-7A9E-DD41-B43A-5926C4393900}"/>
              </a:ext>
            </a:extLst>
          </p:cNvPr>
          <p:cNvCxnSpPr>
            <a:cxnSpLocks/>
          </p:cNvCxnSpPr>
          <p:nvPr/>
        </p:nvCxnSpPr>
        <p:spPr>
          <a:xfrm flipH="1" flipV="1">
            <a:off x="1606007" y="2164000"/>
            <a:ext cx="9950" cy="385293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C646D7F-70B5-4042-8B1E-9BFB77169D1A}"/>
              </a:ext>
            </a:extLst>
          </p:cNvPr>
          <p:cNvSpPr txBox="1"/>
          <p:nvPr/>
        </p:nvSpPr>
        <p:spPr>
          <a:xfrm>
            <a:off x="838200" y="223307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time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2C57C6D-B483-5F4D-8E68-BB7152915EB3}"/>
              </a:ext>
            </a:extLst>
          </p:cNvPr>
          <p:cNvSpPr/>
          <p:nvPr/>
        </p:nvSpPr>
        <p:spPr>
          <a:xfrm>
            <a:off x="2854281" y="2558094"/>
            <a:ext cx="155956" cy="14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9DD4386-B588-414C-8C47-5D5D2CB94219}"/>
              </a:ext>
            </a:extLst>
          </p:cNvPr>
          <p:cNvSpPr txBox="1"/>
          <p:nvPr/>
        </p:nvSpPr>
        <p:spPr>
          <a:xfrm>
            <a:off x="1876128" y="247699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DD90931-ECF1-B246-92DE-2E5D267D137C}"/>
              </a:ext>
            </a:extLst>
          </p:cNvPr>
          <p:cNvSpPr/>
          <p:nvPr/>
        </p:nvSpPr>
        <p:spPr>
          <a:xfrm>
            <a:off x="2851242" y="2838791"/>
            <a:ext cx="155956" cy="145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AFA8AF-3982-3B4F-99D8-298E94D5B4E8}"/>
              </a:ext>
            </a:extLst>
          </p:cNvPr>
          <p:cNvSpPr txBox="1"/>
          <p:nvPr/>
        </p:nvSpPr>
        <p:spPr>
          <a:xfrm>
            <a:off x="1774692" y="2757688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allocation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9EB05B7-D5D6-794C-B250-F273222BE5E5}"/>
              </a:ext>
            </a:extLst>
          </p:cNvPr>
          <p:cNvSpPr/>
          <p:nvPr/>
        </p:nvSpPr>
        <p:spPr>
          <a:xfrm>
            <a:off x="2854281" y="2280977"/>
            <a:ext cx="155956" cy="14557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DC42717-36F3-B645-A756-FF158666E313}"/>
              </a:ext>
            </a:extLst>
          </p:cNvPr>
          <p:cNvSpPr txBox="1"/>
          <p:nvPr/>
        </p:nvSpPr>
        <p:spPr>
          <a:xfrm>
            <a:off x="2236804" y="219987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copy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8645031-854E-8E40-99AF-F93F3A24E2D9}"/>
              </a:ext>
            </a:extLst>
          </p:cNvPr>
          <p:cNvSpPr txBox="1"/>
          <p:nvPr/>
        </p:nvSpPr>
        <p:spPr>
          <a:xfrm>
            <a:off x="1796793" y="6032426"/>
            <a:ext cx="24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6F87736-BDE9-1841-BA0A-61C41E543E19}"/>
              </a:ext>
            </a:extLst>
          </p:cNvPr>
          <p:cNvSpPr txBox="1"/>
          <p:nvPr/>
        </p:nvSpPr>
        <p:spPr>
          <a:xfrm>
            <a:off x="3624646" y="603242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5F2045-1D49-2C4C-B35E-393EFD7F084A}"/>
              </a:ext>
            </a:extLst>
          </p:cNvPr>
          <p:cNvSpPr txBox="1"/>
          <p:nvPr/>
        </p:nvSpPr>
        <p:spPr>
          <a:xfrm>
            <a:off x="5812873" y="6032428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C67D79C-C00E-B440-9A46-ACE98BD1F580}"/>
              </a:ext>
            </a:extLst>
          </p:cNvPr>
          <p:cNvSpPr txBox="1"/>
          <p:nvPr/>
        </p:nvSpPr>
        <p:spPr>
          <a:xfrm>
            <a:off x="8137345" y="6032426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9E20FF-1FE0-4C4E-9965-833B0CDAB065}"/>
              </a:ext>
            </a:extLst>
          </p:cNvPr>
          <p:cNvSpPr txBox="1"/>
          <p:nvPr/>
        </p:nvSpPr>
        <p:spPr>
          <a:xfrm>
            <a:off x="4593737" y="63282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F96FB46-A442-B346-956A-09CCC8408BAD}"/>
              </a:ext>
            </a:extLst>
          </p:cNvPr>
          <p:cNvSpPr/>
          <p:nvPr/>
        </p:nvSpPr>
        <p:spPr>
          <a:xfrm>
            <a:off x="2244071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21769E7-C0DD-824E-AA0B-CC2CF950B395}"/>
              </a:ext>
            </a:extLst>
          </p:cNvPr>
          <p:cNvSpPr/>
          <p:nvPr/>
        </p:nvSpPr>
        <p:spPr>
          <a:xfrm>
            <a:off x="2244071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7FB14EC-6FE6-2742-BD46-78CC7996F534}"/>
              </a:ext>
            </a:extLst>
          </p:cNvPr>
          <p:cNvSpPr/>
          <p:nvPr/>
        </p:nvSpPr>
        <p:spPr>
          <a:xfrm>
            <a:off x="2244071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748606-635E-E343-9E3F-B9B9E1885395}"/>
              </a:ext>
            </a:extLst>
          </p:cNvPr>
          <p:cNvSpPr/>
          <p:nvPr/>
        </p:nvSpPr>
        <p:spPr>
          <a:xfrm>
            <a:off x="2705925" y="5646995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75BC0E9-3C41-3140-9FAE-BA57EBDBF3D6}"/>
              </a:ext>
            </a:extLst>
          </p:cNvPr>
          <p:cNvSpPr/>
          <p:nvPr/>
        </p:nvSpPr>
        <p:spPr>
          <a:xfrm>
            <a:off x="2705925" y="520564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68026F2-C290-4D4C-87A9-D80B8D6058C8}"/>
              </a:ext>
            </a:extLst>
          </p:cNvPr>
          <p:cNvSpPr/>
          <p:nvPr/>
        </p:nvSpPr>
        <p:spPr>
          <a:xfrm>
            <a:off x="2705925" y="5495603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67312FE-A744-874F-B691-FA72965072C1}"/>
              </a:ext>
            </a:extLst>
          </p:cNvPr>
          <p:cNvSpPr/>
          <p:nvPr/>
        </p:nvSpPr>
        <p:spPr>
          <a:xfrm>
            <a:off x="3166642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0B54835-6A7F-5140-8A41-BDBC92270296}"/>
              </a:ext>
            </a:extLst>
          </p:cNvPr>
          <p:cNvSpPr/>
          <p:nvPr/>
        </p:nvSpPr>
        <p:spPr>
          <a:xfrm>
            <a:off x="3166642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491F75E-F374-FB49-BF3D-F5C8C329F075}"/>
              </a:ext>
            </a:extLst>
          </p:cNvPr>
          <p:cNvSpPr/>
          <p:nvPr/>
        </p:nvSpPr>
        <p:spPr>
          <a:xfrm>
            <a:off x="3166642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473EC3C-E049-FE41-BE12-5D4CB2125008}"/>
              </a:ext>
            </a:extLst>
          </p:cNvPr>
          <p:cNvSpPr/>
          <p:nvPr/>
        </p:nvSpPr>
        <p:spPr>
          <a:xfrm>
            <a:off x="3620047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DCE5A2B-C140-3C49-ABC5-AE45057C5639}"/>
              </a:ext>
            </a:extLst>
          </p:cNvPr>
          <p:cNvSpPr/>
          <p:nvPr/>
        </p:nvSpPr>
        <p:spPr>
          <a:xfrm>
            <a:off x="3620047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0A3C944-2DEB-DE45-B9C2-901EE4BF5FEC}"/>
              </a:ext>
            </a:extLst>
          </p:cNvPr>
          <p:cNvSpPr/>
          <p:nvPr/>
        </p:nvSpPr>
        <p:spPr>
          <a:xfrm>
            <a:off x="3620047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959E855-66C4-2D4B-8F5B-6B435A1F537F}"/>
              </a:ext>
            </a:extLst>
          </p:cNvPr>
          <p:cNvSpPr/>
          <p:nvPr/>
        </p:nvSpPr>
        <p:spPr>
          <a:xfrm>
            <a:off x="410270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50B5C9E-5E49-4843-9367-C13F4DDD5895}"/>
              </a:ext>
            </a:extLst>
          </p:cNvPr>
          <p:cNvSpPr/>
          <p:nvPr/>
        </p:nvSpPr>
        <p:spPr>
          <a:xfrm>
            <a:off x="4102702" y="520217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E8580FB-3490-4F4E-81E0-246712836F73}"/>
              </a:ext>
            </a:extLst>
          </p:cNvPr>
          <p:cNvSpPr/>
          <p:nvPr/>
        </p:nvSpPr>
        <p:spPr>
          <a:xfrm>
            <a:off x="4102702" y="549213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DEFC3CB-285E-6749-A51A-C28699156D5C}"/>
              </a:ext>
            </a:extLst>
          </p:cNvPr>
          <p:cNvSpPr/>
          <p:nvPr/>
        </p:nvSpPr>
        <p:spPr>
          <a:xfrm>
            <a:off x="4563419" y="563924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808ADBD-1011-BF44-93FE-223EB89BEDF1}"/>
              </a:ext>
            </a:extLst>
          </p:cNvPr>
          <p:cNvSpPr/>
          <p:nvPr/>
        </p:nvSpPr>
        <p:spPr>
          <a:xfrm>
            <a:off x="4563419" y="519789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024CE8D-24F4-554B-9B99-7A9BC794B658}"/>
              </a:ext>
            </a:extLst>
          </p:cNvPr>
          <p:cNvSpPr/>
          <p:nvPr/>
        </p:nvSpPr>
        <p:spPr>
          <a:xfrm>
            <a:off x="4563419" y="548785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DD72C59-732C-6E49-AA15-2B4D4F662039}"/>
              </a:ext>
            </a:extLst>
          </p:cNvPr>
          <p:cNvSpPr/>
          <p:nvPr/>
        </p:nvSpPr>
        <p:spPr>
          <a:xfrm>
            <a:off x="4563419" y="491103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838C18B-D70B-9F48-B97B-3AA77347A9E7}"/>
              </a:ext>
            </a:extLst>
          </p:cNvPr>
          <p:cNvSpPr/>
          <p:nvPr/>
        </p:nvSpPr>
        <p:spPr>
          <a:xfrm>
            <a:off x="5018877" y="5642710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4F0D978-A138-434B-B2DA-5F12321E321B}"/>
              </a:ext>
            </a:extLst>
          </p:cNvPr>
          <p:cNvSpPr/>
          <p:nvPr/>
        </p:nvSpPr>
        <p:spPr>
          <a:xfrm>
            <a:off x="5018877" y="520136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5283061-5E55-5E48-A46E-DB79054F29D5}"/>
              </a:ext>
            </a:extLst>
          </p:cNvPr>
          <p:cNvSpPr/>
          <p:nvPr/>
        </p:nvSpPr>
        <p:spPr>
          <a:xfrm>
            <a:off x="5018877" y="5491318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BC12A3B-B5B0-CE41-A7AB-8B2235DCD6D3}"/>
              </a:ext>
            </a:extLst>
          </p:cNvPr>
          <p:cNvSpPr/>
          <p:nvPr/>
        </p:nvSpPr>
        <p:spPr>
          <a:xfrm>
            <a:off x="5018877" y="4914503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D6F1965-6040-214A-9E17-7724F3DC7CEB}"/>
              </a:ext>
            </a:extLst>
          </p:cNvPr>
          <p:cNvSpPr/>
          <p:nvPr/>
        </p:nvSpPr>
        <p:spPr>
          <a:xfrm>
            <a:off x="5490601" y="564383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59E8DD-2C0B-A64F-9E62-85C342F04A28}"/>
              </a:ext>
            </a:extLst>
          </p:cNvPr>
          <p:cNvSpPr/>
          <p:nvPr/>
        </p:nvSpPr>
        <p:spPr>
          <a:xfrm>
            <a:off x="5490601" y="520248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057D8A-E39F-314C-96AF-09AD5CAE7FFE}"/>
              </a:ext>
            </a:extLst>
          </p:cNvPr>
          <p:cNvSpPr/>
          <p:nvPr/>
        </p:nvSpPr>
        <p:spPr>
          <a:xfrm>
            <a:off x="5490601" y="549244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C2C42A7-6887-B54C-89CF-975C6292BA58}"/>
              </a:ext>
            </a:extLst>
          </p:cNvPr>
          <p:cNvSpPr/>
          <p:nvPr/>
        </p:nvSpPr>
        <p:spPr>
          <a:xfrm>
            <a:off x="5490601" y="491563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E7EF8B2-A6C7-9947-863C-135B423B391A}"/>
              </a:ext>
            </a:extLst>
          </p:cNvPr>
          <p:cNvSpPr/>
          <p:nvPr/>
        </p:nvSpPr>
        <p:spPr>
          <a:xfrm>
            <a:off x="5949902" y="563495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83A4832-8B88-9E47-9F8F-9EED7A8A1EEA}"/>
              </a:ext>
            </a:extLst>
          </p:cNvPr>
          <p:cNvSpPr/>
          <p:nvPr/>
        </p:nvSpPr>
        <p:spPr>
          <a:xfrm>
            <a:off x="5949902" y="519360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B0A2A0-A816-AB4A-A50D-AEE5FC8C3AB2}"/>
              </a:ext>
            </a:extLst>
          </p:cNvPr>
          <p:cNvSpPr/>
          <p:nvPr/>
        </p:nvSpPr>
        <p:spPr>
          <a:xfrm>
            <a:off x="5949902" y="548356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0B2A251-31B9-624B-A9E6-563BD603A351}"/>
              </a:ext>
            </a:extLst>
          </p:cNvPr>
          <p:cNvSpPr/>
          <p:nvPr/>
        </p:nvSpPr>
        <p:spPr>
          <a:xfrm>
            <a:off x="5949902" y="490675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F70347C-C39F-BC43-862E-AD02156F6695}"/>
              </a:ext>
            </a:extLst>
          </p:cNvPr>
          <p:cNvSpPr/>
          <p:nvPr/>
        </p:nvSpPr>
        <p:spPr>
          <a:xfrm>
            <a:off x="6412257" y="563495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3B88EA7-D48C-A849-98A4-88F40CDF2D92}"/>
              </a:ext>
            </a:extLst>
          </p:cNvPr>
          <p:cNvSpPr/>
          <p:nvPr/>
        </p:nvSpPr>
        <p:spPr>
          <a:xfrm>
            <a:off x="6412257" y="519360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117ADDA-7B4A-6F46-9C7C-9193A76F87F8}"/>
              </a:ext>
            </a:extLst>
          </p:cNvPr>
          <p:cNvSpPr/>
          <p:nvPr/>
        </p:nvSpPr>
        <p:spPr>
          <a:xfrm>
            <a:off x="6412257" y="548356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61DE3A75-191F-4C4C-8937-BE390DFB3F1E}"/>
              </a:ext>
            </a:extLst>
          </p:cNvPr>
          <p:cNvSpPr/>
          <p:nvPr/>
        </p:nvSpPr>
        <p:spPr>
          <a:xfrm>
            <a:off x="6412257" y="490675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DD68F6C-8C0C-0F4E-8923-77EB959F0031}"/>
              </a:ext>
            </a:extLst>
          </p:cNvPr>
          <p:cNvSpPr/>
          <p:nvPr/>
        </p:nvSpPr>
        <p:spPr>
          <a:xfrm>
            <a:off x="6880927" y="5636651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B0EB169-9DB1-414B-8B2E-24ED1EDE61C8}"/>
              </a:ext>
            </a:extLst>
          </p:cNvPr>
          <p:cNvSpPr/>
          <p:nvPr/>
        </p:nvSpPr>
        <p:spPr>
          <a:xfrm>
            <a:off x="6880927" y="5195301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FE60E41-9149-0F48-8C97-4B3A110FCF02}"/>
              </a:ext>
            </a:extLst>
          </p:cNvPr>
          <p:cNvSpPr/>
          <p:nvPr/>
        </p:nvSpPr>
        <p:spPr>
          <a:xfrm>
            <a:off x="6880927" y="5485259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2D336EC-7219-014B-86EB-3FB5392F1989}"/>
              </a:ext>
            </a:extLst>
          </p:cNvPr>
          <p:cNvSpPr/>
          <p:nvPr/>
        </p:nvSpPr>
        <p:spPr>
          <a:xfrm>
            <a:off x="6880927" y="490844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3EF9C-9BA1-7643-A2D4-E4D4684BEC46}"/>
              </a:ext>
            </a:extLst>
          </p:cNvPr>
          <p:cNvSpPr/>
          <p:nvPr/>
        </p:nvSpPr>
        <p:spPr>
          <a:xfrm>
            <a:off x="6880927" y="463692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B9F62F2-C28B-3D44-A337-3B69548B23CC}"/>
              </a:ext>
            </a:extLst>
          </p:cNvPr>
          <p:cNvSpPr/>
          <p:nvPr/>
        </p:nvSpPr>
        <p:spPr>
          <a:xfrm>
            <a:off x="7344562" y="5644042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61E9A8F-D6E9-8241-A628-FA3806194208}"/>
              </a:ext>
            </a:extLst>
          </p:cNvPr>
          <p:cNvSpPr/>
          <p:nvPr/>
        </p:nvSpPr>
        <p:spPr>
          <a:xfrm>
            <a:off x="7344562" y="520269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22CC7BC-3DE6-9C49-994A-30CEC2555801}"/>
              </a:ext>
            </a:extLst>
          </p:cNvPr>
          <p:cNvSpPr/>
          <p:nvPr/>
        </p:nvSpPr>
        <p:spPr>
          <a:xfrm>
            <a:off x="7344562" y="5492650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02E8A55-4789-7C4D-A705-6F51D2C39035}"/>
              </a:ext>
            </a:extLst>
          </p:cNvPr>
          <p:cNvSpPr/>
          <p:nvPr/>
        </p:nvSpPr>
        <p:spPr>
          <a:xfrm>
            <a:off x="7344562" y="491583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AA51F1-5963-CC4E-A26D-96E22BC6B6E2}"/>
              </a:ext>
            </a:extLst>
          </p:cNvPr>
          <p:cNvSpPr/>
          <p:nvPr/>
        </p:nvSpPr>
        <p:spPr>
          <a:xfrm>
            <a:off x="7344562" y="464431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D5ADC96-790E-DA47-B938-406AED464A41}"/>
              </a:ext>
            </a:extLst>
          </p:cNvPr>
          <p:cNvSpPr/>
          <p:nvPr/>
        </p:nvSpPr>
        <p:spPr>
          <a:xfrm>
            <a:off x="7815346" y="564506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8580FB-A3E0-CF4C-BB2E-65D2C22CF780}"/>
              </a:ext>
            </a:extLst>
          </p:cNvPr>
          <p:cNvSpPr/>
          <p:nvPr/>
        </p:nvSpPr>
        <p:spPr>
          <a:xfrm>
            <a:off x="7815346" y="520371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CC0F02E-E51F-2548-9613-D0D506B73E76}"/>
              </a:ext>
            </a:extLst>
          </p:cNvPr>
          <p:cNvSpPr/>
          <p:nvPr/>
        </p:nvSpPr>
        <p:spPr>
          <a:xfrm>
            <a:off x="7815346" y="549367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E9D9514-66FA-564D-A4FA-FB6C992BA503}"/>
              </a:ext>
            </a:extLst>
          </p:cNvPr>
          <p:cNvSpPr/>
          <p:nvPr/>
        </p:nvSpPr>
        <p:spPr>
          <a:xfrm>
            <a:off x="7815346" y="491685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A88A97B-C473-C445-BEDD-296F00A904E1}"/>
              </a:ext>
            </a:extLst>
          </p:cNvPr>
          <p:cNvSpPr/>
          <p:nvPr/>
        </p:nvSpPr>
        <p:spPr>
          <a:xfrm>
            <a:off x="7815346" y="464533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5E85578-1727-8A4B-AEB2-9973E006E85C}"/>
              </a:ext>
            </a:extLst>
          </p:cNvPr>
          <p:cNvSpPr/>
          <p:nvPr/>
        </p:nvSpPr>
        <p:spPr>
          <a:xfrm>
            <a:off x="8278169" y="564506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4993488-33E9-B148-A23A-2A27F47132F5}"/>
              </a:ext>
            </a:extLst>
          </p:cNvPr>
          <p:cNvSpPr/>
          <p:nvPr/>
        </p:nvSpPr>
        <p:spPr>
          <a:xfrm>
            <a:off x="8278169" y="520371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06BB8A2-545B-044B-9090-2C7703B95685}"/>
              </a:ext>
            </a:extLst>
          </p:cNvPr>
          <p:cNvSpPr/>
          <p:nvPr/>
        </p:nvSpPr>
        <p:spPr>
          <a:xfrm>
            <a:off x="8278169" y="549367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B860CA4-1645-9342-AB40-48F74CB0CA72}"/>
              </a:ext>
            </a:extLst>
          </p:cNvPr>
          <p:cNvSpPr/>
          <p:nvPr/>
        </p:nvSpPr>
        <p:spPr>
          <a:xfrm>
            <a:off x="8278169" y="491685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95AE223-F324-EC42-B42B-9F20BF393660}"/>
              </a:ext>
            </a:extLst>
          </p:cNvPr>
          <p:cNvSpPr/>
          <p:nvPr/>
        </p:nvSpPr>
        <p:spPr>
          <a:xfrm>
            <a:off x="8278169" y="464533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3E6C807-D14B-A846-9D52-AE6EA23BD649}"/>
              </a:ext>
            </a:extLst>
          </p:cNvPr>
          <p:cNvCxnSpPr>
            <a:cxnSpLocks/>
          </p:cNvCxnSpPr>
          <p:nvPr/>
        </p:nvCxnSpPr>
        <p:spPr>
          <a:xfrm flipH="1">
            <a:off x="4728653" y="3905044"/>
            <a:ext cx="916175" cy="101027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A4A5039-3C2F-6E49-B6AD-9F274E471CE7}"/>
              </a:ext>
            </a:extLst>
          </p:cNvPr>
          <p:cNvCxnSpPr>
            <a:cxnSpLocks/>
          </p:cNvCxnSpPr>
          <p:nvPr/>
        </p:nvCxnSpPr>
        <p:spPr>
          <a:xfrm flipH="1">
            <a:off x="5189370" y="3914473"/>
            <a:ext cx="455458" cy="9965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06E93FB-4814-8440-A13A-3EF22ABEEB6E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0" cy="100003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F690BC-EE40-0A4A-9D4C-EF0753FA2765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471724" cy="1001157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A53444D-5B9F-714B-B50E-265120821A05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931025" cy="9922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F9DC2B09-45AF-6842-85AC-A07225CD6E7E}"/>
              </a:ext>
            </a:extLst>
          </p:cNvPr>
          <p:cNvCxnSpPr/>
          <p:nvPr/>
        </p:nvCxnSpPr>
        <p:spPr>
          <a:xfrm flipV="1">
            <a:off x="6271368" y="2476991"/>
            <a:ext cx="0" cy="22878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C1A92721-9437-4644-BFDA-06B74AD9F4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44828" y="3428999"/>
            <a:ext cx="626540" cy="485474"/>
          </a:xfrm>
          <a:prstGeom prst="bentConnector3">
            <a:avLst>
              <a:gd name="adj1" fmla="val 98648"/>
            </a:avLst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292">
            <a:extLst>
              <a:ext uri="{FF2B5EF4-FFF2-40B4-BE49-F238E27FC236}">
                <a16:creationId xmlns:a16="http://schemas.microsoft.com/office/drawing/2014/main" id="{645A0661-3ED9-C54B-A875-4CC17E32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92" y="3279483"/>
            <a:ext cx="4418766" cy="816348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B17D6ED0-AA53-3A49-BBA6-C5F6F1F5C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11" y="509040"/>
            <a:ext cx="4111713" cy="2436814"/>
          </a:xfrm>
          <a:prstGeom prst="rect">
            <a:avLst/>
          </a:prstGeom>
        </p:spPr>
      </p:pic>
      <p:sp>
        <p:nvSpPr>
          <p:cNvPr id="295" name="Rectangle 294">
            <a:extLst>
              <a:ext uri="{FF2B5EF4-FFF2-40B4-BE49-F238E27FC236}">
                <a16:creationId xmlns:a16="http://schemas.microsoft.com/office/drawing/2014/main" id="{C44AA654-C1E7-7442-9FE3-56E75A89549C}"/>
              </a:ext>
            </a:extLst>
          </p:cNvPr>
          <p:cNvSpPr/>
          <p:nvPr/>
        </p:nvSpPr>
        <p:spPr>
          <a:xfrm>
            <a:off x="1779694" y="5346931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2109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F0E2-D25C-4F45-A671-ACD1ABC6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59"/>
            <a:ext cx="4263887" cy="1761105"/>
          </a:xfrm>
        </p:spPr>
        <p:txBody>
          <a:bodyPr/>
          <a:lstStyle/>
          <a:p>
            <a:r>
              <a:rPr lang="en-NO" dirty="0"/>
              <a:t>Does that Work?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163E0F35-4472-8141-918B-D1FB13393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626" y="0"/>
            <a:ext cx="5364834" cy="536483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139AB-799D-D347-86E6-A408204A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774B9B-C3D1-F341-9A3C-C82C9A59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A0A08-CBED-BA40-B060-312A32367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6" y="3182773"/>
            <a:ext cx="4091609" cy="1085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1B393-F903-644B-93C3-69D890270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6" y="5295009"/>
            <a:ext cx="2400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8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FB9-DEB1-A94F-BCD9-DE5870FC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Prove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3D92-42D0-BF40-8347-EC57EB5D6B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NO" dirty="0"/>
              <a:t>Proof by </a:t>
            </a:r>
            <a:r>
              <a:rPr lang="en-NO" dirty="0">
                <a:solidFill>
                  <a:schemeClr val="accent3"/>
                </a:solidFill>
              </a:rPr>
              <a:t>induction</a:t>
            </a:r>
          </a:p>
          <a:p>
            <a:r>
              <a:rPr lang="en-NO" dirty="0"/>
              <a:t>Two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Show it works for the first step</a:t>
            </a:r>
          </a:p>
          <a:p>
            <a:pPr lvl="2"/>
            <a:r>
              <a:rPr lang="en-NO" dirty="0"/>
              <a:t>Assume no funds at first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Show that	</a:t>
            </a:r>
          </a:p>
          <a:p>
            <a:pPr lvl="2"/>
            <a:r>
              <a:rPr lang="en-GB" dirty="0"/>
              <a:t>P</a:t>
            </a:r>
            <a:r>
              <a:rPr lang="en-NO" dirty="0"/>
              <a:t>rovided it work one step,</a:t>
            </a:r>
          </a:p>
          <a:p>
            <a:pPr lvl="2"/>
            <a:r>
              <a:rPr lang="en-NO" dirty="0"/>
              <a:t>It works for the next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EF551-AC6F-D144-AB9B-B84ACC66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A865D-80C0-5143-99F5-DEB26D38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874911"/>
            <a:ext cx="3331398" cy="884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78028-8A90-F64A-B0B9-F0A39D39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23630"/>
            <a:ext cx="4738742" cy="1024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C10B6-01BE-5148-981F-E8B2BB121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366020"/>
            <a:ext cx="5547339" cy="10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Remember Arrays?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A6D79-5586-2548-9756-E0C64E0E71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Arrays</a:t>
            </a:r>
          </a:p>
          <a:p>
            <a:pPr lvl="1"/>
            <a:r>
              <a:rPr lang="en-GB" dirty="0"/>
              <a:t>C</a:t>
            </a:r>
            <a:r>
              <a:rPr lang="en-NO" dirty="0"/>
              <a:t>ontiguous memory allocation</a:t>
            </a:r>
          </a:p>
          <a:p>
            <a:pPr lvl="1"/>
            <a:r>
              <a:rPr lang="en-GB" dirty="0"/>
              <a:t>F</a:t>
            </a:r>
            <a:r>
              <a:rPr lang="en-NO" dirty="0"/>
              <a:t>ixed-capacity</a:t>
            </a:r>
          </a:p>
          <a:p>
            <a:pPr lvl="1"/>
            <a:r>
              <a:rPr lang="en-NO" dirty="0"/>
              <a:t>Variable length</a:t>
            </a:r>
          </a:p>
          <a:p>
            <a:endParaRPr lang="en-NO" dirty="0"/>
          </a:p>
          <a:p>
            <a:r>
              <a:rPr lang="en-NO" dirty="0"/>
              <a:t>What do we do when the array is full?</a:t>
            </a: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82346-848B-9041-9290-283DA62D169F}"/>
              </a:ext>
            </a:extLst>
          </p:cNvPr>
          <p:cNvSpPr/>
          <p:nvPr/>
        </p:nvSpPr>
        <p:spPr>
          <a:xfrm>
            <a:off x="8094133" y="1825625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E398BF-0B3E-A947-AB25-2307AE00BE0E}"/>
              </a:ext>
            </a:extLst>
          </p:cNvPr>
          <p:cNvSpPr/>
          <p:nvPr/>
        </p:nvSpPr>
        <p:spPr>
          <a:xfrm>
            <a:off x="8094133" y="2250712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47422-6333-DD43-856D-3E6CA7CFAED3}"/>
              </a:ext>
            </a:extLst>
          </p:cNvPr>
          <p:cNvSpPr/>
          <p:nvPr/>
        </p:nvSpPr>
        <p:spPr>
          <a:xfrm>
            <a:off x="8094133" y="2675799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BFDCB8-2097-C14A-885D-F3B59DE3FD18}"/>
              </a:ext>
            </a:extLst>
          </p:cNvPr>
          <p:cNvSpPr/>
          <p:nvPr/>
        </p:nvSpPr>
        <p:spPr>
          <a:xfrm>
            <a:off x="8094133" y="3100886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3640B-21E1-B948-91EA-C67BFD92F70E}"/>
              </a:ext>
            </a:extLst>
          </p:cNvPr>
          <p:cNvSpPr/>
          <p:nvPr/>
        </p:nvSpPr>
        <p:spPr>
          <a:xfrm>
            <a:off x="8094133" y="3526517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D81C5-575E-BB4E-835D-279ED07F7210}"/>
              </a:ext>
            </a:extLst>
          </p:cNvPr>
          <p:cNvSpPr/>
          <p:nvPr/>
        </p:nvSpPr>
        <p:spPr>
          <a:xfrm>
            <a:off x="8094133" y="3952148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DE12A-F12B-A24C-AD24-3C4BC64E1C8C}"/>
              </a:ext>
            </a:extLst>
          </p:cNvPr>
          <p:cNvSpPr/>
          <p:nvPr/>
        </p:nvSpPr>
        <p:spPr>
          <a:xfrm>
            <a:off x="8094133" y="4377779"/>
            <a:ext cx="914400" cy="3644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D6A37-17B0-5E40-A1F1-28C6BF89DEBD}"/>
              </a:ext>
            </a:extLst>
          </p:cNvPr>
          <p:cNvSpPr/>
          <p:nvPr/>
        </p:nvSpPr>
        <p:spPr>
          <a:xfrm>
            <a:off x="8094133" y="4803410"/>
            <a:ext cx="914400" cy="3644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66FD4-1C1E-B24F-97A4-BB6A7783FEAE}"/>
              </a:ext>
            </a:extLst>
          </p:cNvPr>
          <p:cNvSpPr/>
          <p:nvPr/>
        </p:nvSpPr>
        <p:spPr>
          <a:xfrm>
            <a:off x="8094133" y="5229041"/>
            <a:ext cx="914400" cy="36441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7434C-023A-204F-ACEF-75FC4642AB97}"/>
              </a:ext>
            </a:extLst>
          </p:cNvPr>
          <p:cNvSpPr/>
          <p:nvPr/>
        </p:nvSpPr>
        <p:spPr>
          <a:xfrm>
            <a:off x="8094133" y="5660132"/>
            <a:ext cx="914400" cy="36441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0120A-4DE9-794E-805C-950C573D862B}"/>
              </a:ext>
            </a:extLst>
          </p:cNvPr>
          <p:cNvSpPr/>
          <p:nvPr/>
        </p:nvSpPr>
        <p:spPr>
          <a:xfrm>
            <a:off x="8094133" y="1394534"/>
            <a:ext cx="914400" cy="36441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56070B-7B6D-994F-A2BD-124DE6CA10CD}"/>
              </a:ext>
            </a:extLst>
          </p:cNvPr>
          <p:cNvCxnSpPr/>
          <p:nvPr/>
        </p:nvCxnSpPr>
        <p:spPr>
          <a:xfrm>
            <a:off x="9571554" y="1855959"/>
            <a:ext cx="0" cy="78950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2602DA-60BC-2D46-BE61-E05034446F23}"/>
              </a:ext>
            </a:extLst>
          </p:cNvPr>
          <p:cNvSpPr txBox="1"/>
          <p:nvPr/>
        </p:nvSpPr>
        <p:spPr>
          <a:xfrm rot="16200000">
            <a:off x="9384204" y="209682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bucket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219816-6A17-6D44-8654-7DF8D65B4AE9}"/>
              </a:ext>
            </a:extLst>
          </p:cNvPr>
          <p:cNvCxnSpPr>
            <a:cxnSpLocks/>
          </p:cNvCxnSpPr>
          <p:nvPr/>
        </p:nvCxnSpPr>
        <p:spPr>
          <a:xfrm>
            <a:off x="10230745" y="1886837"/>
            <a:ext cx="0" cy="242973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466F21-83DC-CA48-BF67-EB2E6A01F20E}"/>
              </a:ext>
            </a:extLst>
          </p:cNvPr>
          <p:cNvSpPr txBox="1"/>
          <p:nvPr/>
        </p:nvSpPr>
        <p:spPr>
          <a:xfrm rot="16200000">
            <a:off x="10022849" y="295029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length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2366AD-EEBC-8644-AF09-9026D34D9DA6}"/>
              </a:ext>
            </a:extLst>
          </p:cNvPr>
          <p:cNvCxnSpPr>
            <a:cxnSpLocks/>
          </p:cNvCxnSpPr>
          <p:nvPr/>
        </p:nvCxnSpPr>
        <p:spPr>
          <a:xfrm>
            <a:off x="10975541" y="1886837"/>
            <a:ext cx="0" cy="328099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E1F613-A8EF-9342-836A-AC1599774BFC}"/>
              </a:ext>
            </a:extLst>
          </p:cNvPr>
          <p:cNvSpPr txBox="1"/>
          <p:nvPr/>
        </p:nvSpPr>
        <p:spPr>
          <a:xfrm rot="16200000">
            <a:off x="10671464" y="3376446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capacity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DC94C-6BFB-5747-BE7C-1AEDAEFF7522}"/>
              </a:ext>
            </a:extLst>
          </p:cNvPr>
          <p:cNvSpPr txBox="1"/>
          <p:nvPr/>
        </p:nvSpPr>
        <p:spPr>
          <a:xfrm>
            <a:off x="6200043" y="1825625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base address: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5F1344-156C-0641-842F-D8E207D36745}"/>
              </a:ext>
            </a:extLst>
          </p:cNvPr>
          <p:cNvSpPr txBox="1"/>
          <p:nvPr/>
        </p:nvSpPr>
        <p:spPr>
          <a:xfrm>
            <a:off x="7549754" y="18482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400" dirty="0">
                <a:latin typeface="Share Tech Mono" panose="020B0509050000020004" pitchFamily="49" charset="77"/>
              </a:rPr>
              <a:t>123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50C005-507A-D04A-ACBA-6502C1EBC671}"/>
              </a:ext>
            </a:extLst>
          </p:cNvPr>
          <p:cNvSpPr/>
          <p:nvPr/>
        </p:nvSpPr>
        <p:spPr>
          <a:xfrm>
            <a:off x="8094133" y="963443"/>
            <a:ext cx="914400" cy="36441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E03727-DF80-FD46-88FD-CEE8DB327061}"/>
              </a:ext>
            </a:extLst>
          </p:cNvPr>
          <p:cNvCxnSpPr>
            <a:stCxn id="30" idx="2"/>
          </p:cNvCxnSpPr>
          <p:nvPr/>
        </p:nvCxnSpPr>
        <p:spPr>
          <a:xfrm>
            <a:off x="7786357" y="2155979"/>
            <a:ext cx="9617" cy="3868572"/>
          </a:xfrm>
          <a:prstGeom prst="straightConnector1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6E8B05-A08E-974E-A913-CC820D4C7723}"/>
              </a:ext>
            </a:extLst>
          </p:cNvPr>
          <p:cNvCxnSpPr>
            <a:stCxn id="30" idx="0"/>
          </p:cNvCxnSpPr>
          <p:nvPr/>
        </p:nvCxnSpPr>
        <p:spPr>
          <a:xfrm flipV="1">
            <a:off x="7786357" y="954873"/>
            <a:ext cx="0" cy="893329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F2B808-EE76-8A4D-9828-42CABB4DA84D}"/>
              </a:ext>
            </a:extLst>
          </p:cNvPr>
          <p:cNvSpPr txBox="1"/>
          <p:nvPr/>
        </p:nvSpPr>
        <p:spPr>
          <a:xfrm>
            <a:off x="6917547" y="97901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MEMORY:</a:t>
            </a:r>
            <a:endParaRPr lang="en-NO" sz="1400" dirty="0">
              <a:solidFill>
                <a:schemeClr val="bg1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B3C42A-A45E-8741-AFB5-97633BBD9124}"/>
              </a:ext>
            </a:extLst>
          </p:cNvPr>
          <p:cNvCxnSpPr/>
          <p:nvPr/>
        </p:nvCxnSpPr>
        <p:spPr>
          <a:xfrm>
            <a:off x="8094133" y="1825625"/>
            <a:ext cx="290049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4B48F0-D6F2-6746-BACC-52BD21186E4E}"/>
              </a:ext>
            </a:extLst>
          </p:cNvPr>
          <p:cNvCxnSpPr>
            <a:cxnSpLocks/>
          </p:cNvCxnSpPr>
          <p:nvPr/>
        </p:nvCxnSpPr>
        <p:spPr>
          <a:xfrm>
            <a:off x="8074545" y="4350434"/>
            <a:ext cx="21562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8468CD-DD6A-344E-B386-5BF83C4D7859}"/>
              </a:ext>
            </a:extLst>
          </p:cNvPr>
          <p:cNvCxnSpPr/>
          <p:nvPr/>
        </p:nvCxnSpPr>
        <p:spPr>
          <a:xfrm>
            <a:off x="8121306" y="5190407"/>
            <a:ext cx="290049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AA15D5-FCEA-814C-AF5C-3ED8361885F2}"/>
              </a:ext>
            </a:extLst>
          </p:cNvPr>
          <p:cNvCxnSpPr>
            <a:cxnSpLocks/>
          </p:cNvCxnSpPr>
          <p:nvPr/>
        </p:nvCxnSpPr>
        <p:spPr>
          <a:xfrm>
            <a:off x="8093634" y="2645465"/>
            <a:ext cx="15175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4A3B-5A8D-6A4F-9CAE-3F51E482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97DEC-1FB5-6840-84C2-6AC40A529C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Take it expansion by expansion</a:t>
            </a:r>
          </a:p>
          <a:p>
            <a:r>
              <a:rPr lang="en-NO" dirty="0"/>
              <a:t>Step 1:</a:t>
            </a:r>
          </a:p>
          <a:p>
            <a:pPr lvl="1"/>
            <a:r>
              <a:rPr lang="en-NO" dirty="0"/>
              <a:t>Show it works for the first expansion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6E57-7C58-F24E-8C7F-E1A41B94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2B11-2ED0-7146-A8D4-088735DB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1" y="1474186"/>
            <a:ext cx="4738742" cy="1024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51958-BF0A-CF40-AF2B-B9BF8961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2976447"/>
            <a:ext cx="5547339" cy="1024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F9347-62E9-924C-B4B4-9F42DDF6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4709669"/>
            <a:ext cx="2250248" cy="1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3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34E4-3CDA-4943-B46B-CC1D0BC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8C09-74BB-A144-9127-0C49EEDD20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Take expansion by expansion</a:t>
            </a:r>
          </a:p>
          <a:p>
            <a:r>
              <a:rPr lang="en-GB" dirty="0"/>
              <a:t>Step 2</a:t>
            </a:r>
          </a:p>
          <a:p>
            <a:pPr lvl="1"/>
            <a:r>
              <a:rPr lang="en-GB" dirty="0"/>
              <a:t>If t</a:t>
            </a:r>
            <a:r>
              <a:rPr lang="en-NO" dirty="0"/>
              <a:t>he balance is not negative after an expansion</a:t>
            </a:r>
          </a:p>
          <a:p>
            <a:pPr lvl="1"/>
            <a:r>
              <a:rPr lang="en-NO" dirty="0"/>
              <a:t>It should remains non negative after the next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9E591-11D6-884E-A14A-F2F4DD24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5DACA-E2B5-F940-BBE7-1C65AC98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05" y="1841667"/>
            <a:ext cx="4910571" cy="189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6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8287-B94B-1048-8DA5-65B35820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0192B-547D-6047-B213-BB9AA349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B5CC9-2548-D947-9CFA-3FE1BE23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52" y="3565593"/>
            <a:ext cx="45339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51784-1635-F04A-BE96-3B47457E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58" y="685924"/>
            <a:ext cx="3981450" cy="153670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66BA5DC-AB5D-EB42-A63D-DDE6671B1E13}"/>
              </a:ext>
            </a:extLst>
          </p:cNvPr>
          <p:cNvSpPr/>
          <p:nvPr/>
        </p:nvSpPr>
        <p:spPr>
          <a:xfrm rot="16200000">
            <a:off x="6914037" y="1758642"/>
            <a:ext cx="136592" cy="14197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5FB1018-CED0-D342-9E1D-9EE32B891C21}"/>
              </a:ext>
            </a:extLst>
          </p:cNvPr>
          <p:cNvSpPr/>
          <p:nvPr/>
        </p:nvSpPr>
        <p:spPr>
          <a:xfrm rot="16200000">
            <a:off x="8617504" y="1758642"/>
            <a:ext cx="136592" cy="14197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6D45D58-D270-F645-A579-E706833125F7}"/>
              </a:ext>
            </a:extLst>
          </p:cNvPr>
          <p:cNvCxnSpPr>
            <a:cxnSpLocks/>
            <a:stCxn id="13" idx="1"/>
            <a:endCxn id="26" idx="0"/>
          </p:cNvCxnSpPr>
          <p:nvPr/>
        </p:nvCxnSpPr>
        <p:spPr>
          <a:xfrm rot="5400000">
            <a:off x="4878083" y="1415697"/>
            <a:ext cx="983146" cy="32253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7FAC238-F8B4-4344-828B-E9CA555A573D}"/>
              </a:ext>
            </a:extLst>
          </p:cNvPr>
          <p:cNvCxnSpPr>
            <a:cxnSpLocks/>
            <a:stCxn id="14" idx="1"/>
            <a:endCxn id="6" idx="0"/>
          </p:cNvCxnSpPr>
          <p:nvPr/>
        </p:nvCxnSpPr>
        <p:spPr>
          <a:xfrm rot="16200000" flipH="1">
            <a:off x="8572456" y="2650146"/>
            <a:ext cx="1028791" cy="802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24D2CB5-3491-7945-AEED-B2357511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780" y="3519948"/>
            <a:ext cx="4812395" cy="30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9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F06C-53CB-6D49-B60D-FFB45625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3781926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About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D966-B769-134A-A36F-7AE863D8A7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Don’t fear Greek symbols</a:t>
            </a:r>
          </a:p>
          <a:p>
            <a:r>
              <a:rPr lang="en-NO" dirty="0"/>
              <a:t>It is just a syntax</a:t>
            </a:r>
          </a:p>
          <a:p>
            <a:r>
              <a:rPr lang="nb-NO" dirty="0"/>
              <a:t>Understand</a:t>
            </a:r>
            <a:endParaRPr lang="en-NO" dirty="0"/>
          </a:p>
          <a:p>
            <a:r>
              <a:rPr lang="en-NO" dirty="0"/>
              <a:t>Work out 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72813-A6BD-3D47-B13F-F11CBD2E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/>
          </a:p>
        </p:txBody>
      </p:sp>
      <p:pic>
        <p:nvPicPr>
          <p:cNvPr id="7" name="Picture 6" descr="Man with hand on face">
            <a:extLst>
              <a:ext uri="{FF2B5EF4-FFF2-40B4-BE49-F238E27FC236}">
                <a16:creationId xmlns:a16="http://schemas.microsoft.com/office/drawing/2014/main" id="{BFA2CD4E-C0E9-834A-9515-7561A1D21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1"/>
          <a:stretch/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57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CB54-5E1D-7944-A500-96BBA127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243E-288B-2C4F-A185-F6CE7AE98F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Dynamic Arrays</a:t>
            </a:r>
          </a:p>
          <a:p>
            <a:pPr lvl="1"/>
            <a:r>
              <a:rPr lang="en-NO" dirty="0"/>
              <a:t>Allocate memory as we need</a:t>
            </a:r>
          </a:p>
          <a:p>
            <a:pPr lvl="1"/>
            <a:endParaRPr lang="en-NO" dirty="0"/>
          </a:p>
          <a:p>
            <a:r>
              <a:rPr lang="en-NO" dirty="0"/>
              <a:t>Amortized Analysis</a:t>
            </a:r>
          </a:p>
          <a:p>
            <a:pPr lvl="1"/>
            <a:r>
              <a:rPr lang="en-NO" dirty="0">
                <a:solidFill>
                  <a:schemeClr val="accent3"/>
                </a:solidFill>
              </a:rPr>
              <a:t>Different from average analysis</a:t>
            </a:r>
          </a:p>
          <a:p>
            <a:pPr lvl="1"/>
            <a:r>
              <a:rPr lang="en-NO" dirty="0"/>
              <a:t>Efficiency of a sequence of operations</a:t>
            </a:r>
          </a:p>
          <a:p>
            <a:pPr lvl="1"/>
            <a:r>
              <a:rPr lang="en-NO" dirty="0"/>
              <a:t>Useful for </a:t>
            </a:r>
            <a:r>
              <a:rPr lang="en-NO" dirty="0">
                <a:solidFill>
                  <a:schemeClr val="accent3"/>
                </a:solidFill>
              </a:rPr>
              <a:t>self-adaptive data structures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E05D8-4B2E-A14E-9AB6-8F24009ED6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3 Methods</a:t>
            </a:r>
          </a:p>
          <a:p>
            <a:pPr lvl="1"/>
            <a:r>
              <a:rPr lang="en-NO" dirty="0"/>
              <a:t>Aggregate</a:t>
            </a:r>
          </a:p>
          <a:p>
            <a:pPr lvl="1"/>
            <a:r>
              <a:rPr lang="en-NO" dirty="0"/>
              <a:t>Banker’s method</a:t>
            </a:r>
          </a:p>
          <a:p>
            <a:pPr lvl="1"/>
            <a:r>
              <a:rPr lang="en-NO" dirty="0"/>
              <a:t>Physicist’s method</a:t>
            </a:r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1618B-83FA-A841-87AC-126BC60E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0543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6A3A5-125F-724D-8F5F-2D4360D5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Run-length Encoding (RLE)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Lab Session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D6D50-E1D5-D044-B97D-813A01B2E8B8}"/>
              </a:ext>
            </a:extLst>
          </p:cNvPr>
          <p:cNvSpPr/>
          <p:nvPr/>
        </p:nvSpPr>
        <p:spPr>
          <a:xfrm>
            <a:off x="5778677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238C4-5F7D-A144-8113-31582319941B}"/>
              </a:ext>
            </a:extLst>
          </p:cNvPr>
          <p:cNvSpPr/>
          <p:nvPr/>
        </p:nvSpPr>
        <p:spPr>
          <a:xfrm>
            <a:off x="6265526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089C68-6D80-8C4E-849B-3C9BD0344BBB}"/>
              </a:ext>
            </a:extLst>
          </p:cNvPr>
          <p:cNvSpPr/>
          <p:nvPr/>
        </p:nvSpPr>
        <p:spPr>
          <a:xfrm>
            <a:off x="6752375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FD4D1-76BA-BC49-B7F0-6F659157CABC}"/>
              </a:ext>
            </a:extLst>
          </p:cNvPr>
          <p:cNvSpPr/>
          <p:nvPr/>
        </p:nvSpPr>
        <p:spPr>
          <a:xfrm>
            <a:off x="7239224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251CBF-3D67-344D-B6FB-27B3C3C87025}"/>
              </a:ext>
            </a:extLst>
          </p:cNvPr>
          <p:cNvSpPr/>
          <p:nvPr/>
        </p:nvSpPr>
        <p:spPr>
          <a:xfrm>
            <a:off x="772607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3A92-1168-E842-B344-499CA65081F9}"/>
              </a:ext>
            </a:extLst>
          </p:cNvPr>
          <p:cNvSpPr/>
          <p:nvPr/>
        </p:nvSpPr>
        <p:spPr>
          <a:xfrm>
            <a:off x="8212922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4F88D-D369-B64F-A64B-B27B2ECF8A9E}"/>
              </a:ext>
            </a:extLst>
          </p:cNvPr>
          <p:cNvSpPr/>
          <p:nvPr/>
        </p:nvSpPr>
        <p:spPr>
          <a:xfrm>
            <a:off x="8699771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BF741D-425C-6F4A-A74D-DFA0C0894245}"/>
              </a:ext>
            </a:extLst>
          </p:cNvPr>
          <p:cNvSpPr/>
          <p:nvPr/>
        </p:nvSpPr>
        <p:spPr>
          <a:xfrm>
            <a:off x="9186620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8DC58-5D0D-D248-9240-D7092A8355B2}"/>
              </a:ext>
            </a:extLst>
          </p:cNvPr>
          <p:cNvSpPr/>
          <p:nvPr/>
        </p:nvSpPr>
        <p:spPr>
          <a:xfrm>
            <a:off x="9673469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31A18-932A-5E4E-BDF1-2D05B611D30E}"/>
              </a:ext>
            </a:extLst>
          </p:cNvPr>
          <p:cNvSpPr/>
          <p:nvPr/>
        </p:nvSpPr>
        <p:spPr>
          <a:xfrm>
            <a:off x="10160318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F4DDD2-BD18-9345-86CF-7265CC8D1E82}"/>
              </a:ext>
            </a:extLst>
          </p:cNvPr>
          <p:cNvSpPr/>
          <p:nvPr/>
        </p:nvSpPr>
        <p:spPr>
          <a:xfrm>
            <a:off x="10647167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BD1001-2D4B-E442-8131-CAF469374B10}"/>
              </a:ext>
            </a:extLst>
          </p:cNvPr>
          <p:cNvSpPr/>
          <p:nvPr/>
        </p:nvSpPr>
        <p:spPr>
          <a:xfrm>
            <a:off x="1113401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360F1-BD7E-6D47-B1F2-571C6AF2E9DE}"/>
              </a:ext>
            </a:extLst>
          </p:cNvPr>
          <p:cNvSpPr/>
          <p:nvPr/>
        </p:nvSpPr>
        <p:spPr>
          <a:xfrm>
            <a:off x="5778677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01F47-06DE-FD48-9D2A-BEE85BE9F7AC}"/>
              </a:ext>
            </a:extLst>
          </p:cNvPr>
          <p:cNvSpPr/>
          <p:nvPr/>
        </p:nvSpPr>
        <p:spPr>
          <a:xfrm>
            <a:off x="6265526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F38574-A3AC-7443-953D-1EA8E147C561}"/>
              </a:ext>
            </a:extLst>
          </p:cNvPr>
          <p:cNvSpPr/>
          <p:nvPr/>
        </p:nvSpPr>
        <p:spPr>
          <a:xfrm>
            <a:off x="6752375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D6B14-754D-4C4F-BBB0-69D1BA3A3E7E}"/>
              </a:ext>
            </a:extLst>
          </p:cNvPr>
          <p:cNvSpPr/>
          <p:nvPr/>
        </p:nvSpPr>
        <p:spPr>
          <a:xfrm>
            <a:off x="7239224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097F0D-57ED-0540-9794-4137DD49C800}"/>
              </a:ext>
            </a:extLst>
          </p:cNvPr>
          <p:cNvSpPr/>
          <p:nvPr/>
        </p:nvSpPr>
        <p:spPr>
          <a:xfrm>
            <a:off x="7726073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B0A75-5335-D645-B240-4E64FE81E2CE}"/>
              </a:ext>
            </a:extLst>
          </p:cNvPr>
          <p:cNvSpPr/>
          <p:nvPr/>
        </p:nvSpPr>
        <p:spPr>
          <a:xfrm>
            <a:off x="8212922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0B095-09A5-554C-B909-30F8B594F360}"/>
              </a:ext>
            </a:extLst>
          </p:cNvPr>
          <p:cNvSpPr/>
          <p:nvPr/>
        </p:nvSpPr>
        <p:spPr>
          <a:xfrm>
            <a:off x="8699771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2BDE13-1D4B-3B46-A212-D41D2CC2F316}"/>
              </a:ext>
            </a:extLst>
          </p:cNvPr>
          <p:cNvSpPr/>
          <p:nvPr/>
        </p:nvSpPr>
        <p:spPr>
          <a:xfrm>
            <a:off x="9186620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37FD99-6EB5-6E4B-B2D5-7C9D6B9D5A37}"/>
              </a:ext>
            </a:extLst>
          </p:cNvPr>
          <p:cNvSpPr/>
          <p:nvPr/>
        </p:nvSpPr>
        <p:spPr>
          <a:xfrm>
            <a:off x="9673469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788BD3-4039-A446-B039-100589062813}"/>
              </a:ext>
            </a:extLst>
          </p:cNvPr>
          <p:cNvSpPr/>
          <p:nvPr/>
        </p:nvSpPr>
        <p:spPr>
          <a:xfrm>
            <a:off x="10160318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3D2C2-9247-B542-AAC9-DC3D817453F4}"/>
              </a:ext>
            </a:extLst>
          </p:cNvPr>
          <p:cNvSpPr/>
          <p:nvPr/>
        </p:nvSpPr>
        <p:spPr>
          <a:xfrm>
            <a:off x="10647167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1B4083-768C-5645-8216-9FD84EB23874}"/>
              </a:ext>
            </a:extLst>
          </p:cNvPr>
          <p:cNvSpPr/>
          <p:nvPr/>
        </p:nvSpPr>
        <p:spPr>
          <a:xfrm>
            <a:off x="11134013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EA33F95E-2C9E-EE4C-9687-955C53989C50}"/>
              </a:ext>
            </a:extLst>
          </p:cNvPr>
          <p:cNvSpPr/>
          <p:nvPr/>
        </p:nvSpPr>
        <p:spPr>
          <a:xfrm rot="16200000">
            <a:off x="6198470" y="304038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91692F-C227-DD4A-B4E9-15F9BDC21D3F}"/>
              </a:ext>
            </a:extLst>
          </p:cNvPr>
          <p:cNvSpPr txBox="1"/>
          <p:nvPr/>
        </p:nvSpPr>
        <p:spPr>
          <a:xfrm>
            <a:off x="593274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4F5D9B-232F-3A47-9951-DE128EC3C0E6}"/>
              </a:ext>
            </a:extLst>
          </p:cNvPr>
          <p:cNvSpPr txBox="1"/>
          <p:nvPr/>
        </p:nvSpPr>
        <p:spPr>
          <a:xfrm>
            <a:off x="6640162" y="388069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DED98-8081-C346-98BC-FF1ADB770512}"/>
              </a:ext>
            </a:extLst>
          </p:cNvPr>
          <p:cNvSpPr txBox="1"/>
          <p:nvPr/>
        </p:nvSpPr>
        <p:spPr>
          <a:xfrm>
            <a:off x="713199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73018-E121-984D-B60C-106020461925}"/>
              </a:ext>
            </a:extLst>
          </p:cNvPr>
          <p:cNvSpPr txBox="1"/>
          <p:nvPr/>
        </p:nvSpPr>
        <p:spPr>
          <a:xfrm>
            <a:off x="7613858" y="388433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A1E0B-3586-C442-A3E6-C03328E15A25}"/>
              </a:ext>
            </a:extLst>
          </p:cNvPr>
          <p:cNvSpPr txBox="1"/>
          <p:nvPr/>
        </p:nvSpPr>
        <p:spPr>
          <a:xfrm>
            <a:off x="9093797" y="35767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5 x 6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CA25B73-2153-834D-A779-16AA2A3D7805}"/>
              </a:ext>
            </a:extLst>
          </p:cNvPr>
          <p:cNvSpPr/>
          <p:nvPr/>
        </p:nvSpPr>
        <p:spPr>
          <a:xfrm rot="16200000">
            <a:off x="9361323" y="2300819"/>
            <a:ext cx="130517" cy="23696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5AAB888-11E4-0E4D-A018-3AA3C0CE29CD}"/>
              </a:ext>
            </a:extLst>
          </p:cNvPr>
          <p:cNvSpPr/>
          <p:nvPr/>
        </p:nvSpPr>
        <p:spPr>
          <a:xfrm rot="16200000">
            <a:off x="11066957" y="3050682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BF6CF-A4A0-D340-AAEC-999696634393}"/>
              </a:ext>
            </a:extLst>
          </p:cNvPr>
          <p:cNvSpPr txBox="1"/>
          <p:nvPr/>
        </p:nvSpPr>
        <p:spPr>
          <a:xfrm>
            <a:off x="10801229" y="360264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3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8D6DA0EF-A495-184C-81C1-EDCB95111157}"/>
              </a:ext>
            </a:extLst>
          </p:cNvPr>
          <p:cNvSpPr/>
          <p:nvPr/>
        </p:nvSpPr>
        <p:spPr>
          <a:xfrm rot="5400000">
            <a:off x="6198468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0E0375-B1B5-CD4C-840A-47F574ACE1D2}"/>
              </a:ext>
            </a:extLst>
          </p:cNvPr>
          <p:cNvCxnSpPr>
            <a:stCxn id="37" idx="2"/>
          </p:cNvCxnSpPr>
          <p:nvPr/>
        </p:nvCxnSpPr>
        <p:spPr>
          <a:xfrm flipH="1">
            <a:off x="6265525" y="3859731"/>
            <a:ext cx="1" cy="7808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1D14AA04-B30F-F747-9941-060B885AAEF6}"/>
              </a:ext>
            </a:extLst>
          </p:cNvPr>
          <p:cNvSpPr/>
          <p:nvPr/>
        </p:nvSpPr>
        <p:spPr>
          <a:xfrm rot="5400000">
            <a:off x="7172167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0B7438D9-D190-EB44-8F2D-F2A45F41CB25}"/>
              </a:ext>
            </a:extLst>
          </p:cNvPr>
          <p:cNvSpPr/>
          <p:nvPr/>
        </p:nvSpPr>
        <p:spPr>
          <a:xfrm rot="5400000">
            <a:off x="8110120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3614257-4427-B145-889F-8632BE2255A3}"/>
              </a:ext>
            </a:extLst>
          </p:cNvPr>
          <p:cNvSpPr/>
          <p:nvPr/>
        </p:nvSpPr>
        <p:spPr>
          <a:xfrm rot="5400000">
            <a:off x="9119563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18DFD4-A0F0-2A4B-BDCC-AE8C3A4B1DC9}"/>
              </a:ext>
            </a:extLst>
          </p:cNvPr>
          <p:cNvSpPr/>
          <p:nvPr/>
        </p:nvSpPr>
        <p:spPr>
          <a:xfrm rot="5400000">
            <a:off x="10045184" y="430754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7ED280FD-1755-0C41-B8E4-0499621CB120}"/>
              </a:ext>
            </a:extLst>
          </p:cNvPr>
          <p:cNvSpPr/>
          <p:nvPr/>
        </p:nvSpPr>
        <p:spPr>
          <a:xfrm rot="5400000">
            <a:off x="11066955" y="4300325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95C55B-9903-254D-818C-2C91C5243587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 flipH="1">
            <a:off x="6972946" y="3307080"/>
            <a:ext cx="4981" cy="5736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8541F0-E18A-1A40-A9B4-6FFDD2394349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6861945" y="4299473"/>
            <a:ext cx="488278" cy="2662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FFE68C-1D32-BA45-BA76-837F7268F4EA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>
            <a:off x="7464776" y="3307080"/>
            <a:ext cx="0" cy="2448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529E26-8A0A-B647-8AF9-DAF05AA53AAD}"/>
              </a:ext>
            </a:extLst>
          </p:cNvPr>
          <p:cNvCxnSpPr>
            <a:cxnSpLocks/>
            <a:stCxn id="16" idx="2"/>
            <a:endCxn id="40" idx="0"/>
          </p:cNvCxnSpPr>
          <p:nvPr/>
        </p:nvCxnSpPr>
        <p:spPr>
          <a:xfrm flipH="1">
            <a:off x="7946642" y="3307080"/>
            <a:ext cx="4983" cy="57725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75237E-EC06-8642-987E-47FCA7968E88}"/>
              </a:ext>
            </a:extLst>
          </p:cNvPr>
          <p:cNvCxnSpPr>
            <a:cxnSpLocks/>
            <a:stCxn id="39" idx="2"/>
          </p:cNvCxnSpPr>
          <p:nvPr/>
        </p:nvCxnSpPr>
        <p:spPr>
          <a:xfrm rot="16200000" flipH="1">
            <a:off x="7408858" y="3915649"/>
            <a:ext cx="824237" cy="712400"/>
          </a:xfrm>
          <a:prstGeom prst="bentConnector3">
            <a:avLst>
              <a:gd name="adj1" fmla="val 69229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598648-9F3A-1F40-A69A-CD61B3197787}"/>
              </a:ext>
            </a:extLst>
          </p:cNvPr>
          <p:cNvCxnSpPr>
            <a:cxnSpLocks/>
            <a:stCxn id="40" idx="2"/>
            <a:endCxn id="50" idx="1"/>
          </p:cNvCxnSpPr>
          <p:nvPr/>
        </p:nvCxnSpPr>
        <p:spPr>
          <a:xfrm rot="16200000" flipH="1">
            <a:off x="8324311" y="3814443"/>
            <a:ext cx="484639" cy="1239977"/>
          </a:xfrm>
          <a:prstGeom prst="bentConnector3">
            <a:avLst>
              <a:gd name="adj1" fmla="val 12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0">
            <a:extLst>
              <a:ext uri="{FF2B5EF4-FFF2-40B4-BE49-F238E27FC236}">
                <a16:creationId xmlns:a16="http://schemas.microsoft.com/office/drawing/2014/main" id="{BE0A5F8C-035C-B741-BBCC-6EB9EBB2B2FE}"/>
              </a:ext>
            </a:extLst>
          </p:cNvPr>
          <p:cNvCxnSpPr>
            <a:cxnSpLocks/>
            <a:stCxn id="41" idx="2"/>
            <a:endCxn id="51" idx="1"/>
          </p:cNvCxnSpPr>
          <p:nvPr/>
        </p:nvCxnSpPr>
        <p:spPr>
          <a:xfrm rot="16200000" flipH="1">
            <a:off x="9369705" y="3941433"/>
            <a:ext cx="799411" cy="6856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81B049-1F03-874C-873D-24749BA119C0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H="1">
            <a:off x="11134011" y="3910419"/>
            <a:ext cx="2" cy="7663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AA4D7E7-35B3-474A-8D54-03946CC6B5E5}"/>
              </a:ext>
            </a:extLst>
          </p:cNvPr>
          <p:cNvSpPr txBox="1"/>
          <p:nvPr/>
        </p:nvSpPr>
        <p:spPr>
          <a:xfrm>
            <a:off x="5714903" y="2547307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input array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4EA81C-9209-654E-B986-B00F250EB071}"/>
              </a:ext>
            </a:extLst>
          </p:cNvPr>
          <p:cNvSpPr txBox="1"/>
          <p:nvPr/>
        </p:nvSpPr>
        <p:spPr>
          <a:xfrm>
            <a:off x="5679181" y="52729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output array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784576-0208-5845-A180-0C379BB66BB2}"/>
              </a:ext>
            </a:extLst>
          </p:cNvPr>
          <p:cNvSpPr txBox="1"/>
          <p:nvPr/>
        </p:nvSpPr>
        <p:spPr>
          <a:xfrm>
            <a:off x="8997018" y="235626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run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CA88EA-90EA-9843-AABC-0766EB2F8F7E}"/>
              </a:ext>
            </a:extLst>
          </p:cNvPr>
          <p:cNvCxnSpPr/>
          <p:nvPr/>
        </p:nvCxnSpPr>
        <p:spPr>
          <a:xfrm>
            <a:off x="8241739" y="2731973"/>
            <a:ext cx="231398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285C66E-9FB2-8243-9E31-B95DE808D54A}"/>
              </a:ext>
            </a:extLst>
          </p:cNvPr>
          <p:cNvSpPr txBox="1"/>
          <p:nvPr/>
        </p:nvSpPr>
        <p:spPr>
          <a:xfrm>
            <a:off x="690113" y="2356267"/>
            <a:ext cx="422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list “runs” with their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Implement: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convertion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insertion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deletion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compression ratio?</a:t>
            </a:r>
          </a:p>
        </p:txBody>
      </p:sp>
    </p:spTree>
    <p:extLst>
      <p:ext uri="{BB962C8B-B14F-4D97-AF65-F5344CB8AC3E}">
        <p14:creationId xmlns:p14="http://schemas.microsoft.com/office/powerpoint/2010/main" val="10305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3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Static Arrays</a:t>
            </a:r>
          </a:p>
          <a:p>
            <a:r>
              <a:rPr lang="en-NO" dirty="0"/>
              <a:t>Dynamic Arrays</a:t>
            </a:r>
          </a:p>
          <a:p>
            <a:r>
              <a:rPr lang="en-NO" dirty="0"/>
              <a:t>Amortized Analysis</a:t>
            </a:r>
          </a:p>
          <a:p>
            <a:pPr lvl="1"/>
            <a:r>
              <a:rPr lang="en-NO" dirty="0"/>
              <a:t>Aggregate Method</a:t>
            </a:r>
          </a:p>
          <a:p>
            <a:pPr lvl="1"/>
            <a:r>
              <a:rPr lang="en-NO" dirty="0"/>
              <a:t>Accounting method</a:t>
            </a:r>
          </a:p>
          <a:p>
            <a:r>
              <a:rPr lang="en-NO" dirty="0"/>
              <a:t>Recap</a:t>
            </a: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pic>
        <p:nvPicPr>
          <p:cNvPr id="1026" name="Picture 2" descr="WARNING Calculus Ahead!">
            <a:extLst>
              <a:ext uri="{FF2B5EF4-FFF2-40B4-BE49-F238E27FC236}">
                <a16:creationId xmlns:a16="http://schemas.microsoft.com/office/drawing/2014/main" id="{25D8B962-CFD6-1A43-B9F2-85A29FCFA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 bwMode="auto">
          <a:xfrm>
            <a:off x="6416842" y="-1"/>
            <a:ext cx="577515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5E0B-F988-C544-99A6-3A4625DB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Insertion Efficiency?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BDABD-9D6A-864D-8467-100B3D7A8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Time: </a:t>
            </a:r>
          </a:p>
          <a:p>
            <a:pPr lvl="1"/>
            <a:r>
              <a:rPr lang="en-GB" dirty="0"/>
              <a:t>A</a:t>
            </a:r>
            <a:r>
              <a:rPr lang="en-NO" dirty="0"/>
              <a:t>t the end: O(1) </a:t>
            </a:r>
          </a:p>
          <a:p>
            <a:pPr lvl="1"/>
            <a:r>
              <a:rPr lang="en-NO" dirty="0"/>
              <a:t>Random O(n)</a:t>
            </a:r>
          </a:p>
          <a:p>
            <a:pPr lvl="2"/>
            <a:r>
              <a:rPr lang="en-NO" dirty="0"/>
              <a:t>Requires shifting elements!</a:t>
            </a:r>
          </a:p>
          <a:p>
            <a:pPr lvl="1"/>
            <a:endParaRPr lang="en-NO" dirty="0"/>
          </a:p>
          <a:p>
            <a:r>
              <a:rPr lang="en-NO" dirty="0"/>
              <a:t>Space</a:t>
            </a:r>
          </a:p>
          <a:p>
            <a:pPr lvl="1"/>
            <a:r>
              <a:rPr lang="en-NO" dirty="0"/>
              <a:t>O(1)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458AAD-0FE7-AE48-AB43-ABD530F40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3156" y="2520862"/>
            <a:ext cx="5720644" cy="2660738"/>
          </a:xfrm>
          <a:solidFill>
            <a:schemeClr val="bg2"/>
          </a:solidFill>
        </p:spPr>
        <p:txBody>
          <a:bodyPr anchor="ctr"/>
          <a:lstStyle/>
          <a:p>
            <a:pPr marL="0" indent="0">
              <a:buNone/>
            </a:pP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static_push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sz="1800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return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2;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21DA1-6AC9-D944-9669-DB9D2099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707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259A-3EFB-5649-B90A-1CA5F3BA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Dynamic Arrays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723AD-6AB9-8245-B7F0-F41A82F6B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91933" cy="4351338"/>
          </a:xfrm>
        </p:spPr>
        <p:txBody>
          <a:bodyPr wrap="square" anchor="ctr">
            <a:noAutofit/>
          </a:bodyPr>
          <a:lstStyle/>
          <a:p>
            <a:r>
              <a:rPr lang="en-NO" dirty="0"/>
              <a:t>Allocate more memory when we need!</a:t>
            </a:r>
          </a:p>
          <a:p>
            <a:pPr marL="0" indent="0">
              <a:buNone/>
            </a:pPr>
            <a:endParaRPr lang="en-NO" dirty="0"/>
          </a:p>
          <a:p>
            <a:r>
              <a:rPr lang="en-NO" dirty="0"/>
              <a:t>When to grow/shrink?</a:t>
            </a:r>
          </a:p>
          <a:p>
            <a:r>
              <a:rPr lang="en-GB" dirty="0"/>
              <a:t>H</a:t>
            </a:r>
            <a:r>
              <a:rPr lang="en-NO" dirty="0"/>
              <a:t>ow much to grow/shrink?</a:t>
            </a:r>
          </a:p>
          <a:p>
            <a:endParaRPr lang="en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C2F39-5B79-BB4F-94F5-FBAE28DA9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3333" y="1934369"/>
            <a:ext cx="7303911" cy="4133850"/>
          </a:xfrm>
          <a:solidFill>
            <a:schemeClr val="bg2"/>
          </a:solidFill>
        </p:spPr>
        <p:txBody>
          <a:bodyPr wrap="square" tIns="90000" bIns="90000"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dynamic_push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10;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malloc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sizeof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for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index=0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index&lt;array-&gt;length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index++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   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free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FEB49-9020-F74B-B694-DE140ADF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3286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214C-B3D5-7546-9826-CC7193C3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Average Time?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D3603-D270-5441-8596-56B50641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E52815-349C-A54E-AAEF-3F5AD412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40" y="594217"/>
            <a:ext cx="5429917" cy="56695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101D83-7D5A-0445-AA3A-D60DA427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62" y="2662338"/>
            <a:ext cx="3882081" cy="874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8E2EB9-8B3C-1C49-8E02-03F56204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662" y="4865530"/>
            <a:ext cx="3882081" cy="644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668308-9E30-4F47-A2C7-13B27AF9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662" y="4394041"/>
            <a:ext cx="1199527" cy="3337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078B0C-1619-DD43-8514-46254135F2B9}"/>
              </a:ext>
            </a:extLst>
          </p:cNvPr>
          <p:cNvSpPr txBox="1"/>
          <p:nvPr/>
        </p:nvSpPr>
        <p:spPr>
          <a:xfrm>
            <a:off x="838200" y="2025523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An efficiency model: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18513A-D05B-084D-AD8C-85295DF941DD}"/>
              </a:ext>
            </a:extLst>
          </p:cNvPr>
          <p:cNvSpPr txBox="1"/>
          <p:nvPr/>
        </p:nvSpPr>
        <p:spPr>
          <a:xfrm>
            <a:off x="838200" y="3752367"/>
            <a:ext cx="315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 random variable:</a:t>
            </a:r>
          </a:p>
        </p:txBody>
      </p:sp>
    </p:spTree>
    <p:extLst>
      <p:ext uri="{BB962C8B-B14F-4D97-AF65-F5344CB8AC3E}">
        <p14:creationId xmlns:p14="http://schemas.microsoft.com/office/powerpoint/2010/main" val="107431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14FB-9F85-1242-AEC1-03317E52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That Say?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068D6-0A8C-1745-924F-727357D3C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870AE5A-B80C-264C-ACFE-4A7551D67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26591"/>
              </p:ext>
            </p:extLst>
          </p:nvPr>
        </p:nvGraphicFramePr>
        <p:xfrm>
          <a:off x="1846263" y="2162703"/>
          <a:ext cx="8128002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471448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236364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665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149854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031976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07870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NO" b="1" dirty="0"/>
                        <a:t>Capacity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0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Length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c</a:t>
                      </a:r>
                      <a:r>
                        <a:rPr lang="en-NO" b="1" dirty="0"/>
                        <a:t>=4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c=100</a:t>
                      </a:r>
                      <a:endParaRPr lang="en-NO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03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50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7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0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1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77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9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Average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5519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1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961B-1C54-D94F-B42F-3AD8BE13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it Misses?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F3B-D7D9-9B43-AA94-2C4619F4DC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en-NO" dirty="0"/>
          </a:p>
          <a:p>
            <a:r>
              <a:rPr lang="en-NO" dirty="0"/>
              <a:t>We don’t pick arrays at random</a:t>
            </a:r>
          </a:p>
          <a:p>
            <a:r>
              <a:rPr lang="en-GB" dirty="0"/>
              <a:t>S</a:t>
            </a:r>
            <a:r>
              <a:rPr lang="en-NO" dirty="0"/>
              <a:t>equence of operations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ver the same array</a:t>
            </a:r>
          </a:p>
          <a:p>
            <a:pPr lvl="1"/>
            <a:endParaRPr lang="en-NO" dirty="0"/>
          </a:p>
          <a:p>
            <a:r>
              <a:rPr lang="en-NO" dirty="0"/>
              <a:t>What happens once we have resized the array?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1CCA3-0D5C-3546-9155-0BBD50EC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E52BB-9396-1942-BA1F-7AD307D6EC6C}"/>
              </a:ext>
            </a:extLst>
          </p:cNvPr>
          <p:cNvSpPr/>
          <p:nvPr/>
        </p:nvSpPr>
        <p:spPr>
          <a:xfrm>
            <a:off x="7058018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503EE-07E8-D347-A2EA-5BFDABAA12A8}"/>
              </a:ext>
            </a:extLst>
          </p:cNvPr>
          <p:cNvSpPr/>
          <p:nvPr/>
        </p:nvSpPr>
        <p:spPr>
          <a:xfrm>
            <a:off x="7567605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1C2C3-4124-6C45-AAF0-2438B369297D}"/>
              </a:ext>
            </a:extLst>
          </p:cNvPr>
          <p:cNvSpPr/>
          <p:nvPr/>
        </p:nvSpPr>
        <p:spPr>
          <a:xfrm>
            <a:off x="7058018" y="277419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1CB3AE-1BC0-1C40-8031-4DD107E27330}"/>
              </a:ext>
            </a:extLst>
          </p:cNvPr>
          <p:cNvSpPr/>
          <p:nvPr/>
        </p:nvSpPr>
        <p:spPr>
          <a:xfrm>
            <a:off x="7567605" y="277419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03776-71A0-3B4B-B932-93805AA15D67}"/>
              </a:ext>
            </a:extLst>
          </p:cNvPr>
          <p:cNvSpPr/>
          <p:nvPr/>
        </p:nvSpPr>
        <p:spPr>
          <a:xfrm>
            <a:off x="7058018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D6890F-9041-CC48-B735-5F269B37507B}"/>
              </a:ext>
            </a:extLst>
          </p:cNvPr>
          <p:cNvSpPr/>
          <p:nvPr/>
        </p:nvSpPr>
        <p:spPr>
          <a:xfrm>
            <a:off x="7567605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F265E-840D-6044-AD84-FDDCCF9BF3EF}"/>
              </a:ext>
            </a:extLst>
          </p:cNvPr>
          <p:cNvSpPr/>
          <p:nvPr/>
        </p:nvSpPr>
        <p:spPr>
          <a:xfrm>
            <a:off x="7058018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931EAD-6364-D34B-8225-29746297C2F1}"/>
              </a:ext>
            </a:extLst>
          </p:cNvPr>
          <p:cNvSpPr/>
          <p:nvPr/>
        </p:nvSpPr>
        <p:spPr>
          <a:xfrm>
            <a:off x="7567605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46DDF7-D152-6D46-9EAA-D9B0E6136584}"/>
              </a:ext>
            </a:extLst>
          </p:cNvPr>
          <p:cNvSpPr/>
          <p:nvPr/>
        </p:nvSpPr>
        <p:spPr>
          <a:xfrm>
            <a:off x="8077192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517B80-70DB-1C4F-8022-4E94E6B74A77}"/>
              </a:ext>
            </a:extLst>
          </p:cNvPr>
          <p:cNvSpPr/>
          <p:nvPr/>
        </p:nvSpPr>
        <p:spPr>
          <a:xfrm>
            <a:off x="7058018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31CB0F-0CB3-8842-B5E6-44BA6D0138FB}"/>
              </a:ext>
            </a:extLst>
          </p:cNvPr>
          <p:cNvSpPr/>
          <p:nvPr/>
        </p:nvSpPr>
        <p:spPr>
          <a:xfrm>
            <a:off x="7567605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FB108D-BC3A-DC4D-80CF-244465CE4148}"/>
              </a:ext>
            </a:extLst>
          </p:cNvPr>
          <p:cNvSpPr/>
          <p:nvPr/>
        </p:nvSpPr>
        <p:spPr>
          <a:xfrm>
            <a:off x="8077192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22D059-3C64-EF41-BD2B-E7DF163D4220}"/>
              </a:ext>
            </a:extLst>
          </p:cNvPr>
          <p:cNvSpPr/>
          <p:nvPr/>
        </p:nvSpPr>
        <p:spPr>
          <a:xfrm>
            <a:off x="8586779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16093C-0D2C-F644-BE62-2E56D928A9EC}"/>
              </a:ext>
            </a:extLst>
          </p:cNvPr>
          <p:cNvSpPr/>
          <p:nvPr/>
        </p:nvSpPr>
        <p:spPr>
          <a:xfrm>
            <a:off x="7058018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C659A1-3E4E-1D46-BD2F-5EF5E5F4116D}"/>
              </a:ext>
            </a:extLst>
          </p:cNvPr>
          <p:cNvSpPr/>
          <p:nvPr/>
        </p:nvSpPr>
        <p:spPr>
          <a:xfrm>
            <a:off x="7567605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C453BE-2123-F240-9A13-00BDF20DA198}"/>
              </a:ext>
            </a:extLst>
          </p:cNvPr>
          <p:cNvSpPr/>
          <p:nvPr/>
        </p:nvSpPr>
        <p:spPr>
          <a:xfrm>
            <a:off x="8077192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69E479-2CC9-8640-9722-AC009E358305}"/>
              </a:ext>
            </a:extLst>
          </p:cNvPr>
          <p:cNvSpPr/>
          <p:nvPr/>
        </p:nvSpPr>
        <p:spPr>
          <a:xfrm>
            <a:off x="8586779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C5DA34-D8A5-8146-809A-FEA2EED49C0A}"/>
              </a:ext>
            </a:extLst>
          </p:cNvPr>
          <p:cNvSpPr/>
          <p:nvPr/>
        </p:nvSpPr>
        <p:spPr>
          <a:xfrm>
            <a:off x="9082081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5A9AA6-F1A9-2E4C-B355-4BA252C628A7}"/>
              </a:ext>
            </a:extLst>
          </p:cNvPr>
          <p:cNvSpPr txBox="1"/>
          <p:nvPr/>
        </p:nvSpPr>
        <p:spPr>
          <a:xfrm>
            <a:off x="10131895" y="278954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A5A05D-1DBC-5842-A3C1-883E48BCA989}"/>
              </a:ext>
            </a:extLst>
          </p:cNvPr>
          <p:cNvSpPr txBox="1"/>
          <p:nvPr/>
        </p:nvSpPr>
        <p:spPr>
          <a:xfrm>
            <a:off x="10131894" y="326067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732583-ED9C-1D4B-880B-E3608CFD9AFA}"/>
              </a:ext>
            </a:extLst>
          </p:cNvPr>
          <p:cNvSpPr txBox="1"/>
          <p:nvPr/>
        </p:nvSpPr>
        <p:spPr>
          <a:xfrm>
            <a:off x="10131893" y="3731799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8EF22F-BE7C-D849-86F4-4FC561F3E891}"/>
              </a:ext>
            </a:extLst>
          </p:cNvPr>
          <p:cNvSpPr txBox="1"/>
          <p:nvPr/>
        </p:nvSpPr>
        <p:spPr>
          <a:xfrm>
            <a:off x="10131892" y="420292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7D760-F3E7-2D4E-93D2-C03E07F4EBBF}"/>
              </a:ext>
            </a:extLst>
          </p:cNvPr>
          <p:cNvSpPr txBox="1"/>
          <p:nvPr/>
        </p:nvSpPr>
        <p:spPr>
          <a:xfrm>
            <a:off x="10131891" y="46690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64F093-F7D5-C946-81C6-4857A330F59D}"/>
              </a:ext>
            </a:extLst>
          </p:cNvPr>
          <p:cNvSpPr/>
          <p:nvPr/>
        </p:nvSpPr>
        <p:spPr>
          <a:xfrm>
            <a:off x="7058018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9D43C0-5E66-0545-882E-F126A21B2DA8}"/>
              </a:ext>
            </a:extLst>
          </p:cNvPr>
          <p:cNvSpPr/>
          <p:nvPr/>
        </p:nvSpPr>
        <p:spPr>
          <a:xfrm>
            <a:off x="7567605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C1D40-7FA7-B942-820D-43B8456E714B}"/>
              </a:ext>
            </a:extLst>
          </p:cNvPr>
          <p:cNvSpPr/>
          <p:nvPr/>
        </p:nvSpPr>
        <p:spPr>
          <a:xfrm>
            <a:off x="8077192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86F2EC-90E9-D94D-9695-2CE410F27910}"/>
              </a:ext>
            </a:extLst>
          </p:cNvPr>
          <p:cNvSpPr/>
          <p:nvPr/>
        </p:nvSpPr>
        <p:spPr>
          <a:xfrm>
            <a:off x="8586779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EE3504-BF7A-8042-99CE-0B099BA456EA}"/>
              </a:ext>
            </a:extLst>
          </p:cNvPr>
          <p:cNvSpPr/>
          <p:nvPr/>
        </p:nvSpPr>
        <p:spPr>
          <a:xfrm>
            <a:off x="9082081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03E8D5-3F9F-6845-80EE-F8E52E460887}"/>
              </a:ext>
            </a:extLst>
          </p:cNvPr>
          <p:cNvSpPr/>
          <p:nvPr/>
        </p:nvSpPr>
        <p:spPr>
          <a:xfrm>
            <a:off x="9558324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4EDA45-DD02-014A-9A79-A3C8F4AFC6EF}"/>
              </a:ext>
            </a:extLst>
          </p:cNvPr>
          <p:cNvSpPr txBox="1"/>
          <p:nvPr/>
        </p:nvSpPr>
        <p:spPr>
          <a:xfrm>
            <a:off x="10151227" y="51352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A88493-26A2-0943-B445-9D29DEBA69D9}"/>
              </a:ext>
            </a:extLst>
          </p:cNvPr>
          <p:cNvSpPr txBox="1"/>
          <p:nvPr/>
        </p:nvSpPr>
        <p:spPr>
          <a:xfrm>
            <a:off x="6323710" y="326067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C46025-6AC1-8245-96F0-525DD5629E7A}"/>
              </a:ext>
            </a:extLst>
          </p:cNvPr>
          <p:cNvSpPr txBox="1"/>
          <p:nvPr/>
        </p:nvSpPr>
        <p:spPr>
          <a:xfrm>
            <a:off x="6318446" y="374715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854353-0966-CD40-9448-D22CA8A9F222}"/>
              </a:ext>
            </a:extLst>
          </p:cNvPr>
          <p:cNvSpPr txBox="1"/>
          <p:nvPr/>
        </p:nvSpPr>
        <p:spPr>
          <a:xfrm>
            <a:off x="6327430" y="421749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2E2596-A3EF-0942-839D-09746D059F37}"/>
              </a:ext>
            </a:extLst>
          </p:cNvPr>
          <p:cNvSpPr txBox="1"/>
          <p:nvPr/>
        </p:nvSpPr>
        <p:spPr>
          <a:xfrm>
            <a:off x="6325589" y="470397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CA5D8-2578-7842-BCB5-06CC0E4E8E2B}"/>
              </a:ext>
            </a:extLst>
          </p:cNvPr>
          <p:cNvSpPr txBox="1"/>
          <p:nvPr/>
        </p:nvSpPr>
        <p:spPr>
          <a:xfrm>
            <a:off x="6335118" y="5137411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40680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D8D2-56B7-2344-A0B5-A718B766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85E5-E55C-AD4A-9FE3-3CBCF96F3B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Same data structure</a:t>
            </a:r>
          </a:p>
          <a:p>
            <a:r>
              <a:rPr lang="en-NO" dirty="0"/>
              <a:t>Sequence of operations</a:t>
            </a:r>
          </a:p>
          <a:p>
            <a:endParaRPr lang="en-NO" dirty="0"/>
          </a:p>
          <a:p>
            <a:endParaRPr lang="en-NO" dirty="0"/>
          </a:p>
          <a:p>
            <a:r>
              <a:rPr lang="en-NO" dirty="0"/>
              <a:t>3 methods</a:t>
            </a:r>
          </a:p>
          <a:p>
            <a:pPr lvl="1"/>
            <a:r>
              <a:rPr lang="en-NO" dirty="0"/>
              <a:t>Aggregate method</a:t>
            </a:r>
          </a:p>
          <a:p>
            <a:pPr lvl="1"/>
            <a:r>
              <a:rPr lang="en-NO" dirty="0"/>
              <a:t>Banker’s method</a:t>
            </a:r>
          </a:p>
          <a:p>
            <a:pPr lvl="1"/>
            <a:r>
              <a:rPr lang="en-NO" dirty="0"/>
              <a:t>Physicist’s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1A036-518F-D54B-8BC3-6CD1D192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45EC06-D269-694A-89F2-EFBDACFD4151}"/>
              </a:ext>
            </a:extLst>
          </p:cNvPr>
          <p:cNvSpPr/>
          <p:nvPr/>
        </p:nvSpPr>
        <p:spPr>
          <a:xfrm>
            <a:off x="7058018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49C6C9-C91B-3447-8887-12E8CB0E0A66}"/>
              </a:ext>
            </a:extLst>
          </p:cNvPr>
          <p:cNvSpPr/>
          <p:nvPr/>
        </p:nvSpPr>
        <p:spPr>
          <a:xfrm>
            <a:off x="7567605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3655B6-9B66-B043-BB68-C6AFB7FBF88A}"/>
              </a:ext>
            </a:extLst>
          </p:cNvPr>
          <p:cNvSpPr/>
          <p:nvPr/>
        </p:nvSpPr>
        <p:spPr>
          <a:xfrm>
            <a:off x="7058018" y="277419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62E9B1-B933-974A-8E1F-4A4FBDDD704F}"/>
              </a:ext>
            </a:extLst>
          </p:cNvPr>
          <p:cNvSpPr/>
          <p:nvPr/>
        </p:nvSpPr>
        <p:spPr>
          <a:xfrm>
            <a:off x="7567605" y="277419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EB0ED-2D9D-2741-80ED-CF19578F35A6}"/>
              </a:ext>
            </a:extLst>
          </p:cNvPr>
          <p:cNvSpPr/>
          <p:nvPr/>
        </p:nvSpPr>
        <p:spPr>
          <a:xfrm>
            <a:off x="7058018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749C6-5C03-1941-A89F-68A8CF917845}"/>
              </a:ext>
            </a:extLst>
          </p:cNvPr>
          <p:cNvSpPr/>
          <p:nvPr/>
        </p:nvSpPr>
        <p:spPr>
          <a:xfrm>
            <a:off x="7567605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0A791D-0C5D-D24F-B7EC-28BB80B9EF6F}"/>
              </a:ext>
            </a:extLst>
          </p:cNvPr>
          <p:cNvSpPr/>
          <p:nvPr/>
        </p:nvSpPr>
        <p:spPr>
          <a:xfrm>
            <a:off x="7058018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39BE51-0FE0-EA42-A7BE-511C1586046F}"/>
              </a:ext>
            </a:extLst>
          </p:cNvPr>
          <p:cNvSpPr/>
          <p:nvPr/>
        </p:nvSpPr>
        <p:spPr>
          <a:xfrm>
            <a:off x="7567605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C47218-143E-9C45-AE8B-C5E108C40361}"/>
              </a:ext>
            </a:extLst>
          </p:cNvPr>
          <p:cNvSpPr/>
          <p:nvPr/>
        </p:nvSpPr>
        <p:spPr>
          <a:xfrm>
            <a:off x="8077192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350125-57F0-934F-B3CD-BE4B7259BD48}"/>
              </a:ext>
            </a:extLst>
          </p:cNvPr>
          <p:cNvSpPr/>
          <p:nvPr/>
        </p:nvSpPr>
        <p:spPr>
          <a:xfrm>
            <a:off x="7058018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3BF589-2B4A-5540-83F8-E3C76DE3A271}"/>
              </a:ext>
            </a:extLst>
          </p:cNvPr>
          <p:cNvSpPr/>
          <p:nvPr/>
        </p:nvSpPr>
        <p:spPr>
          <a:xfrm>
            <a:off x="7567605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BCC83E-4A8F-354E-9D1A-31F227E3725C}"/>
              </a:ext>
            </a:extLst>
          </p:cNvPr>
          <p:cNvSpPr/>
          <p:nvPr/>
        </p:nvSpPr>
        <p:spPr>
          <a:xfrm>
            <a:off x="8077192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23984-9233-D14C-A576-5950F80AC2D5}"/>
              </a:ext>
            </a:extLst>
          </p:cNvPr>
          <p:cNvSpPr/>
          <p:nvPr/>
        </p:nvSpPr>
        <p:spPr>
          <a:xfrm>
            <a:off x="8586779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418033-995E-614A-9035-49C8DFD91893}"/>
              </a:ext>
            </a:extLst>
          </p:cNvPr>
          <p:cNvSpPr/>
          <p:nvPr/>
        </p:nvSpPr>
        <p:spPr>
          <a:xfrm>
            <a:off x="7058018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81E7D1-AC9C-0C48-95E8-2FDCD107362D}"/>
              </a:ext>
            </a:extLst>
          </p:cNvPr>
          <p:cNvSpPr/>
          <p:nvPr/>
        </p:nvSpPr>
        <p:spPr>
          <a:xfrm>
            <a:off x="7567605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74EDF1-2175-3A44-B355-3E2F7D1FE443}"/>
              </a:ext>
            </a:extLst>
          </p:cNvPr>
          <p:cNvSpPr/>
          <p:nvPr/>
        </p:nvSpPr>
        <p:spPr>
          <a:xfrm>
            <a:off x="8077192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F968BA-7372-8047-B3D6-4424AF316B21}"/>
              </a:ext>
            </a:extLst>
          </p:cNvPr>
          <p:cNvSpPr/>
          <p:nvPr/>
        </p:nvSpPr>
        <p:spPr>
          <a:xfrm>
            <a:off x="8586779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869C7-8187-0F4E-B2A8-3284D8C15DFC}"/>
              </a:ext>
            </a:extLst>
          </p:cNvPr>
          <p:cNvSpPr/>
          <p:nvPr/>
        </p:nvSpPr>
        <p:spPr>
          <a:xfrm>
            <a:off x="9082081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23BC1D-F11B-4E4F-9654-8B3D77450734}"/>
              </a:ext>
            </a:extLst>
          </p:cNvPr>
          <p:cNvSpPr txBox="1"/>
          <p:nvPr/>
        </p:nvSpPr>
        <p:spPr>
          <a:xfrm>
            <a:off x="10131895" y="278954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DEB00C-9935-6F48-B119-ECFAB28ECD2C}"/>
              </a:ext>
            </a:extLst>
          </p:cNvPr>
          <p:cNvSpPr txBox="1"/>
          <p:nvPr/>
        </p:nvSpPr>
        <p:spPr>
          <a:xfrm>
            <a:off x="10131894" y="326067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2CB54C-8354-3243-ADAB-BCF3BBB5C245}"/>
              </a:ext>
            </a:extLst>
          </p:cNvPr>
          <p:cNvSpPr txBox="1"/>
          <p:nvPr/>
        </p:nvSpPr>
        <p:spPr>
          <a:xfrm>
            <a:off x="10131893" y="3731799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87548E-D4DA-064F-A5AB-1E7864FB1504}"/>
              </a:ext>
            </a:extLst>
          </p:cNvPr>
          <p:cNvSpPr txBox="1"/>
          <p:nvPr/>
        </p:nvSpPr>
        <p:spPr>
          <a:xfrm>
            <a:off x="10131892" y="420292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7266F2-4EFE-6148-B1B8-C2F512A2BB3C}"/>
              </a:ext>
            </a:extLst>
          </p:cNvPr>
          <p:cNvSpPr txBox="1"/>
          <p:nvPr/>
        </p:nvSpPr>
        <p:spPr>
          <a:xfrm>
            <a:off x="10131891" y="46690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0C0106-0E94-5C4A-9E49-80938E8BBD82}"/>
              </a:ext>
            </a:extLst>
          </p:cNvPr>
          <p:cNvSpPr/>
          <p:nvPr/>
        </p:nvSpPr>
        <p:spPr>
          <a:xfrm>
            <a:off x="7058018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019A57-E4B6-E74A-AC20-A841E4D2039E}"/>
              </a:ext>
            </a:extLst>
          </p:cNvPr>
          <p:cNvSpPr/>
          <p:nvPr/>
        </p:nvSpPr>
        <p:spPr>
          <a:xfrm>
            <a:off x="7567605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C323D7-0FAE-5342-BB2B-C73914E52967}"/>
              </a:ext>
            </a:extLst>
          </p:cNvPr>
          <p:cNvSpPr/>
          <p:nvPr/>
        </p:nvSpPr>
        <p:spPr>
          <a:xfrm>
            <a:off x="8077192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8BABF1-AD76-FB4F-9544-F376BE9EEDAB}"/>
              </a:ext>
            </a:extLst>
          </p:cNvPr>
          <p:cNvSpPr/>
          <p:nvPr/>
        </p:nvSpPr>
        <p:spPr>
          <a:xfrm>
            <a:off x="8586779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A2374A-DD03-7246-BBB3-DF646B5FA436}"/>
              </a:ext>
            </a:extLst>
          </p:cNvPr>
          <p:cNvSpPr/>
          <p:nvPr/>
        </p:nvSpPr>
        <p:spPr>
          <a:xfrm>
            <a:off x="9082081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0856F9-B875-F647-8578-320FBA32E9F3}"/>
              </a:ext>
            </a:extLst>
          </p:cNvPr>
          <p:cNvSpPr/>
          <p:nvPr/>
        </p:nvSpPr>
        <p:spPr>
          <a:xfrm>
            <a:off x="9558324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EDD83-30B1-5149-B686-A28DBF28D0D7}"/>
              </a:ext>
            </a:extLst>
          </p:cNvPr>
          <p:cNvSpPr txBox="1"/>
          <p:nvPr/>
        </p:nvSpPr>
        <p:spPr>
          <a:xfrm>
            <a:off x="10151227" y="51352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A741AA-2BE3-0E46-BF43-E962E76DB74C}"/>
              </a:ext>
            </a:extLst>
          </p:cNvPr>
          <p:cNvSpPr txBox="1"/>
          <p:nvPr/>
        </p:nvSpPr>
        <p:spPr>
          <a:xfrm>
            <a:off x="6323710" y="326067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C7CB66-DEF0-994D-B2A6-30ED98B91055}"/>
              </a:ext>
            </a:extLst>
          </p:cNvPr>
          <p:cNvSpPr txBox="1"/>
          <p:nvPr/>
        </p:nvSpPr>
        <p:spPr>
          <a:xfrm>
            <a:off x="6318446" y="374715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5EE49E-AFCA-944B-B72E-EE3EDAC76372}"/>
              </a:ext>
            </a:extLst>
          </p:cNvPr>
          <p:cNvSpPr txBox="1"/>
          <p:nvPr/>
        </p:nvSpPr>
        <p:spPr>
          <a:xfrm>
            <a:off x="6327430" y="421749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9B09B-18A6-644A-A198-6190A208B4EB}"/>
              </a:ext>
            </a:extLst>
          </p:cNvPr>
          <p:cNvSpPr txBox="1"/>
          <p:nvPr/>
        </p:nvSpPr>
        <p:spPr>
          <a:xfrm>
            <a:off x="6325589" y="470397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521B08-E592-8F45-B326-22741CBFE35E}"/>
              </a:ext>
            </a:extLst>
          </p:cNvPr>
          <p:cNvSpPr txBox="1"/>
          <p:nvPr/>
        </p:nvSpPr>
        <p:spPr>
          <a:xfrm>
            <a:off x="6335118" y="5137411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97309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11517</TotalTime>
  <Words>1099</Words>
  <Application>Microsoft Macintosh PowerPoint</Application>
  <PresentationFormat>Widescreen</PresentationFormat>
  <Paragraphs>361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Dynamic Arrays</vt:lpstr>
      <vt:lpstr>Remember Arrays?</vt:lpstr>
      <vt:lpstr>Agenda</vt:lpstr>
      <vt:lpstr>Insertion Efficiency?</vt:lpstr>
      <vt:lpstr>Dynamic Arrays</vt:lpstr>
      <vt:lpstr>Average Time?</vt:lpstr>
      <vt:lpstr>What Does That Say?</vt:lpstr>
      <vt:lpstr>What Does it Misses?</vt:lpstr>
      <vt:lpstr>Amortized Analysis</vt:lpstr>
      <vt:lpstr>Amortized vs. Average</vt:lpstr>
      <vt:lpstr>The Aggregate Method</vt:lpstr>
      <vt:lpstr>The Aggregate method</vt:lpstr>
      <vt:lpstr>The Banker’s Method</vt:lpstr>
      <vt:lpstr>Banker’s method</vt:lpstr>
      <vt:lpstr>Example: Adding k new buckets</vt:lpstr>
      <vt:lpstr>What Does it Cost?</vt:lpstr>
      <vt:lpstr>What Should we Charge?</vt:lpstr>
      <vt:lpstr>Does that Work?</vt:lpstr>
      <vt:lpstr>How to Prove it?</vt:lpstr>
      <vt:lpstr>A Proof</vt:lpstr>
      <vt:lpstr>A Proof</vt:lpstr>
      <vt:lpstr>A Proof</vt:lpstr>
      <vt:lpstr>About Calculus</vt:lpstr>
      <vt:lpstr>Recap</vt:lpstr>
      <vt:lpstr>Questions, Comments, or Ideas?</vt:lpstr>
      <vt:lpstr>Run-length Encoding (RLE) 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Arrays</dc:title>
  <dc:creator>Franck Chauvel</dc:creator>
  <cp:lastModifiedBy>Franck Chauvel</cp:lastModifiedBy>
  <cp:revision>62</cp:revision>
  <dcterms:created xsi:type="dcterms:W3CDTF">2021-06-24T04:23:10Z</dcterms:created>
  <dcterms:modified xsi:type="dcterms:W3CDTF">2021-09-05T19:38:44Z</dcterms:modified>
</cp:coreProperties>
</file>